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658" r:id="rId3"/>
    <p:sldId id="651" r:id="rId4"/>
    <p:sldId id="373" r:id="rId5"/>
    <p:sldId id="654" r:id="rId6"/>
    <p:sldId id="696" r:id="rId7"/>
    <p:sldId id="697" r:id="rId8"/>
    <p:sldId id="375" r:id="rId9"/>
    <p:sldId id="401" r:id="rId10"/>
    <p:sldId id="379" r:id="rId11"/>
    <p:sldId id="560" r:id="rId12"/>
    <p:sldId id="647" r:id="rId13"/>
    <p:sldId id="665" r:id="rId14"/>
    <p:sldId id="666" r:id="rId15"/>
    <p:sldId id="369" r:id="rId16"/>
    <p:sldId id="366" r:id="rId17"/>
    <p:sldId id="365" r:id="rId18"/>
    <p:sldId id="367" r:id="rId19"/>
    <p:sldId id="371" r:id="rId20"/>
    <p:sldId id="659" r:id="rId21"/>
    <p:sldId id="661" r:id="rId22"/>
    <p:sldId id="380" r:id="rId23"/>
    <p:sldId id="384" r:id="rId24"/>
    <p:sldId id="383" r:id="rId25"/>
    <p:sldId id="386" r:id="rId26"/>
    <p:sldId id="387" r:id="rId27"/>
    <p:sldId id="388" r:id="rId28"/>
    <p:sldId id="698" r:id="rId29"/>
    <p:sldId id="673" r:id="rId30"/>
    <p:sldId id="397" r:id="rId31"/>
    <p:sldId id="39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266" autoAdjust="0"/>
    <p:restoredTop sz="91370" autoAdjust="0"/>
  </p:normalViewPr>
  <p:slideViewPr>
    <p:cSldViewPr snapToGrid="0" snapToObjects="1">
      <p:cViewPr varScale="1">
        <p:scale>
          <a:sx n="116" d="100"/>
          <a:sy n="116" d="100"/>
        </p:scale>
        <p:origin x="1448"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0707D0-E335-2D4F-8613-6534A8DB83F0}" type="datetimeFigureOut">
              <a:t>1/26/26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209B6-D614-C54E-8F18-17DC541A61AB}" type="slidenum">
              <a:t>‹#›</a:t>
            </a:fld>
            <a:endParaRPr lang="en-US"/>
          </a:p>
        </p:txBody>
      </p:sp>
    </p:spTree>
    <p:extLst>
      <p:ext uri="{BB962C8B-B14F-4D97-AF65-F5344CB8AC3E}">
        <p14:creationId xmlns:p14="http://schemas.microsoft.com/office/powerpoint/2010/main" val="10904191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4209B6-D614-C54E-8F18-17DC541A61AB}" type="slidenum">
              <a:t>1</a:t>
            </a:fld>
            <a:endParaRPr lang="en-US"/>
          </a:p>
        </p:txBody>
      </p:sp>
    </p:spTree>
    <p:extLst>
      <p:ext uri="{BB962C8B-B14F-4D97-AF65-F5344CB8AC3E}">
        <p14:creationId xmlns:p14="http://schemas.microsoft.com/office/powerpoint/2010/main" val="2098917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10</a:t>
            </a:fld>
            <a:endParaRPr lang="en-US"/>
          </a:p>
        </p:txBody>
      </p:sp>
    </p:spTree>
    <p:extLst>
      <p:ext uri="{BB962C8B-B14F-4D97-AF65-F5344CB8AC3E}">
        <p14:creationId xmlns:p14="http://schemas.microsoft.com/office/powerpoint/2010/main" val="392957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11</a:t>
            </a:fld>
            <a:endParaRPr lang="en-US"/>
          </a:p>
        </p:txBody>
      </p:sp>
    </p:spTree>
    <p:extLst>
      <p:ext uri="{BB962C8B-B14F-4D97-AF65-F5344CB8AC3E}">
        <p14:creationId xmlns:p14="http://schemas.microsoft.com/office/powerpoint/2010/main" val="131318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12</a:t>
            </a:fld>
            <a:endParaRPr lang="en-US"/>
          </a:p>
        </p:txBody>
      </p:sp>
    </p:spTree>
    <p:extLst>
      <p:ext uri="{BB962C8B-B14F-4D97-AF65-F5344CB8AC3E}">
        <p14:creationId xmlns:p14="http://schemas.microsoft.com/office/powerpoint/2010/main" val="254085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13</a:t>
            </a:fld>
            <a:endParaRPr lang="en-US"/>
          </a:p>
        </p:txBody>
      </p:sp>
    </p:spTree>
    <p:extLst>
      <p:ext uri="{BB962C8B-B14F-4D97-AF65-F5344CB8AC3E}">
        <p14:creationId xmlns:p14="http://schemas.microsoft.com/office/powerpoint/2010/main" val="305043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14</a:t>
            </a:fld>
            <a:endParaRPr lang="en-US"/>
          </a:p>
        </p:txBody>
      </p:sp>
    </p:spTree>
    <p:extLst>
      <p:ext uri="{BB962C8B-B14F-4D97-AF65-F5344CB8AC3E}">
        <p14:creationId xmlns:p14="http://schemas.microsoft.com/office/powerpoint/2010/main" val="2961457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15</a:t>
            </a:fld>
            <a:endParaRPr lang="en-US"/>
          </a:p>
        </p:txBody>
      </p:sp>
    </p:spTree>
    <p:extLst>
      <p:ext uri="{BB962C8B-B14F-4D97-AF65-F5344CB8AC3E}">
        <p14:creationId xmlns:p14="http://schemas.microsoft.com/office/powerpoint/2010/main" val="1786120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16</a:t>
            </a:fld>
            <a:endParaRPr lang="en-US"/>
          </a:p>
        </p:txBody>
      </p:sp>
    </p:spTree>
    <p:extLst>
      <p:ext uri="{BB962C8B-B14F-4D97-AF65-F5344CB8AC3E}">
        <p14:creationId xmlns:p14="http://schemas.microsoft.com/office/powerpoint/2010/main" val="4045211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17</a:t>
            </a:fld>
            <a:endParaRPr lang="en-US"/>
          </a:p>
        </p:txBody>
      </p:sp>
    </p:spTree>
    <p:extLst>
      <p:ext uri="{BB962C8B-B14F-4D97-AF65-F5344CB8AC3E}">
        <p14:creationId xmlns:p14="http://schemas.microsoft.com/office/powerpoint/2010/main" val="2454709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18</a:t>
            </a:fld>
            <a:endParaRPr lang="en-US"/>
          </a:p>
        </p:txBody>
      </p:sp>
    </p:spTree>
    <p:extLst>
      <p:ext uri="{BB962C8B-B14F-4D97-AF65-F5344CB8AC3E}">
        <p14:creationId xmlns:p14="http://schemas.microsoft.com/office/powerpoint/2010/main" val="315339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19</a:t>
            </a:fld>
            <a:endParaRPr lang="en-US"/>
          </a:p>
        </p:txBody>
      </p:sp>
    </p:spTree>
    <p:extLst>
      <p:ext uri="{BB962C8B-B14F-4D97-AF65-F5344CB8AC3E}">
        <p14:creationId xmlns:p14="http://schemas.microsoft.com/office/powerpoint/2010/main" val="378979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2</a:t>
            </a:fld>
            <a:endParaRPr lang="en-US"/>
          </a:p>
        </p:txBody>
      </p:sp>
    </p:spTree>
    <p:extLst>
      <p:ext uri="{BB962C8B-B14F-4D97-AF65-F5344CB8AC3E}">
        <p14:creationId xmlns:p14="http://schemas.microsoft.com/office/powerpoint/2010/main" val="150568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20</a:t>
            </a:fld>
            <a:endParaRPr lang="en-US"/>
          </a:p>
        </p:txBody>
      </p:sp>
    </p:spTree>
    <p:extLst>
      <p:ext uri="{BB962C8B-B14F-4D97-AF65-F5344CB8AC3E}">
        <p14:creationId xmlns:p14="http://schemas.microsoft.com/office/powerpoint/2010/main" val="317684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21</a:t>
            </a:fld>
            <a:endParaRPr lang="en-US"/>
          </a:p>
        </p:txBody>
      </p:sp>
    </p:spTree>
    <p:extLst>
      <p:ext uri="{BB962C8B-B14F-4D97-AF65-F5344CB8AC3E}">
        <p14:creationId xmlns:p14="http://schemas.microsoft.com/office/powerpoint/2010/main" val="213202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22</a:t>
            </a:fld>
            <a:endParaRPr lang="en-US"/>
          </a:p>
        </p:txBody>
      </p:sp>
    </p:spTree>
    <p:extLst>
      <p:ext uri="{BB962C8B-B14F-4D97-AF65-F5344CB8AC3E}">
        <p14:creationId xmlns:p14="http://schemas.microsoft.com/office/powerpoint/2010/main" val="782070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23</a:t>
            </a:fld>
            <a:endParaRPr lang="en-US"/>
          </a:p>
        </p:txBody>
      </p:sp>
    </p:spTree>
    <p:extLst>
      <p:ext uri="{BB962C8B-B14F-4D97-AF65-F5344CB8AC3E}">
        <p14:creationId xmlns:p14="http://schemas.microsoft.com/office/powerpoint/2010/main" val="671903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24</a:t>
            </a:fld>
            <a:endParaRPr lang="en-US"/>
          </a:p>
        </p:txBody>
      </p:sp>
    </p:spTree>
    <p:extLst>
      <p:ext uri="{BB962C8B-B14F-4D97-AF65-F5344CB8AC3E}">
        <p14:creationId xmlns:p14="http://schemas.microsoft.com/office/powerpoint/2010/main" val="76012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25</a:t>
            </a:fld>
            <a:endParaRPr lang="en-US"/>
          </a:p>
        </p:txBody>
      </p:sp>
    </p:spTree>
    <p:extLst>
      <p:ext uri="{BB962C8B-B14F-4D97-AF65-F5344CB8AC3E}">
        <p14:creationId xmlns:p14="http://schemas.microsoft.com/office/powerpoint/2010/main" val="3301099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26</a:t>
            </a:fld>
            <a:endParaRPr lang="en-US"/>
          </a:p>
        </p:txBody>
      </p:sp>
    </p:spTree>
    <p:extLst>
      <p:ext uri="{BB962C8B-B14F-4D97-AF65-F5344CB8AC3E}">
        <p14:creationId xmlns:p14="http://schemas.microsoft.com/office/powerpoint/2010/main" val="200266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27</a:t>
            </a:fld>
            <a:endParaRPr lang="en-US"/>
          </a:p>
        </p:txBody>
      </p:sp>
    </p:spTree>
    <p:extLst>
      <p:ext uri="{BB962C8B-B14F-4D97-AF65-F5344CB8AC3E}">
        <p14:creationId xmlns:p14="http://schemas.microsoft.com/office/powerpoint/2010/main" val="11667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28</a:t>
            </a:fld>
            <a:endParaRPr lang="en-US"/>
          </a:p>
        </p:txBody>
      </p:sp>
    </p:spTree>
    <p:extLst>
      <p:ext uri="{BB962C8B-B14F-4D97-AF65-F5344CB8AC3E}">
        <p14:creationId xmlns:p14="http://schemas.microsoft.com/office/powerpoint/2010/main" val="11667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29</a:t>
            </a:fld>
            <a:endParaRPr lang="en-US"/>
          </a:p>
        </p:txBody>
      </p:sp>
    </p:spTree>
    <p:extLst>
      <p:ext uri="{BB962C8B-B14F-4D97-AF65-F5344CB8AC3E}">
        <p14:creationId xmlns:p14="http://schemas.microsoft.com/office/powerpoint/2010/main" val="131091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3</a:t>
            </a:fld>
            <a:endParaRPr lang="en-US"/>
          </a:p>
        </p:txBody>
      </p:sp>
    </p:spTree>
    <p:extLst>
      <p:ext uri="{BB962C8B-B14F-4D97-AF65-F5344CB8AC3E}">
        <p14:creationId xmlns:p14="http://schemas.microsoft.com/office/powerpoint/2010/main" val="285183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Fast forward to 1997.</a:t>
            </a:r>
            <a:r>
              <a:rPr lang="en-US" baseline="0"/>
              <a:t> </a:t>
            </a:r>
          </a:p>
          <a:p>
            <a:r>
              <a:rPr lang="en-US" baseline="0"/>
              <a:t>IBM’s Deep Blue became the world’s best chess player, beating then world champion Gary Kasparov.</a:t>
            </a:r>
          </a:p>
          <a:p>
            <a:r>
              <a:rPr lang="en-US" baseline="0"/>
              <a:t>Kasparov didn’t like being beaten, and he promptly accused the machine of cheating. But it wasn’t cheating.  Deep Blue was at the time running on one of the world’s most powerful supercomputers.  Today, thanks to advances in computing power, the world’s grandmasters can be easily beaten by chess software running on your smartphone.</a:t>
            </a:r>
            <a:endParaRPr lang="en-US"/>
          </a:p>
        </p:txBody>
      </p:sp>
      <p:sp>
        <p:nvSpPr>
          <p:cNvPr id="4" name="Slide Number Placeholder 3"/>
          <p:cNvSpPr>
            <a:spLocks noGrp="1"/>
          </p:cNvSpPr>
          <p:nvPr>
            <p:ph type="sldNum" sz="quarter" idx="10"/>
          </p:nvPr>
        </p:nvSpPr>
        <p:spPr/>
        <p:txBody>
          <a:bodyPr/>
          <a:lstStyle/>
          <a:p>
            <a:fld id="{DA656828-B980-D044-8CF0-5B1BBBEFCDBD}" type="slidenum">
              <a:t>30</a:t>
            </a:fld>
            <a:endParaRPr lang="en-US"/>
          </a:p>
        </p:txBody>
      </p:sp>
    </p:spTree>
    <p:extLst>
      <p:ext uri="{BB962C8B-B14F-4D97-AF65-F5344CB8AC3E}">
        <p14:creationId xmlns:p14="http://schemas.microsoft.com/office/powerpoint/2010/main" val="306608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31</a:t>
            </a:fld>
            <a:endParaRPr lang="en-US"/>
          </a:p>
        </p:txBody>
      </p:sp>
    </p:spTree>
    <p:extLst>
      <p:ext uri="{BB962C8B-B14F-4D97-AF65-F5344CB8AC3E}">
        <p14:creationId xmlns:p14="http://schemas.microsoft.com/office/powerpoint/2010/main" val="235222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4</a:t>
            </a:fld>
            <a:endParaRPr lang="en-US"/>
          </a:p>
        </p:txBody>
      </p:sp>
    </p:spTree>
    <p:extLst>
      <p:ext uri="{BB962C8B-B14F-4D97-AF65-F5344CB8AC3E}">
        <p14:creationId xmlns:p14="http://schemas.microsoft.com/office/powerpoint/2010/main" val="275578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5</a:t>
            </a:fld>
            <a:endParaRPr lang="en-US"/>
          </a:p>
        </p:txBody>
      </p:sp>
    </p:spTree>
    <p:extLst>
      <p:ext uri="{BB962C8B-B14F-4D97-AF65-F5344CB8AC3E}">
        <p14:creationId xmlns:p14="http://schemas.microsoft.com/office/powerpoint/2010/main" val="176706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6D19-B35F-7539-83FA-8EF73E81F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15182-E7CF-B749-C776-508DED607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31E87-42CF-8E01-7272-6B1BC854F04F}"/>
              </a:ext>
            </a:extLst>
          </p:cNvPr>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a:extLst>
              <a:ext uri="{FF2B5EF4-FFF2-40B4-BE49-F238E27FC236}">
                <a16:creationId xmlns:a16="http://schemas.microsoft.com/office/drawing/2014/main" id="{D4A43AC0-5E1E-BB8D-A5D2-458E30F50F15}"/>
              </a:ext>
            </a:extLst>
          </p:cNvPr>
          <p:cNvSpPr>
            <a:spLocks noGrp="1"/>
          </p:cNvSpPr>
          <p:nvPr>
            <p:ph type="sldNum" sz="quarter" idx="10"/>
          </p:nvPr>
        </p:nvSpPr>
        <p:spPr/>
        <p:txBody>
          <a:bodyPr/>
          <a:lstStyle/>
          <a:p>
            <a:fld id="{08224639-3F12-B443-A1A5-B198490FF203}" type="slidenum">
              <a:t>6</a:t>
            </a:fld>
            <a:endParaRPr lang="en-US"/>
          </a:p>
        </p:txBody>
      </p:sp>
    </p:spTree>
    <p:extLst>
      <p:ext uri="{BB962C8B-B14F-4D97-AF65-F5344CB8AC3E}">
        <p14:creationId xmlns:p14="http://schemas.microsoft.com/office/powerpoint/2010/main" val="424439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AA54-57A0-0F3B-70B5-4AEB594EE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5CED8-C531-DCEA-C3B8-166AFCECE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CA9DB-1E35-7BE3-4922-614C13CEC921}"/>
              </a:ext>
            </a:extLst>
          </p:cNvPr>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a:extLst>
              <a:ext uri="{FF2B5EF4-FFF2-40B4-BE49-F238E27FC236}">
                <a16:creationId xmlns:a16="http://schemas.microsoft.com/office/drawing/2014/main" id="{7748D125-774B-22AA-D066-CB58FF04B8E2}"/>
              </a:ext>
            </a:extLst>
          </p:cNvPr>
          <p:cNvSpPr>
            <a:spLocks noGrp="1"/>
          </p:cNvSpPr>
          <p:nvPr>
            <p:ph type="sldNum" sz="quarter" idx="10"/>
          </p:nvPr>
        </p:nvSpPr>
        <p:spPr/>
        <p:txBody>
          <a:bodyPr/>
          <a:lstStyle/>
          <a:p>
            <a:fld id="{08224639-3F12-B443-A1A5-B198490FF203}" type="slidenum">
              <a:t>7</a:t>
            </a:fld>
            <a:endParaRPr lang="en-US"/>
          </a:p>
        </p:txBody>
      </p:sp>
    </p:spTree>
    <p:extLst>
      <p:ext uri="{BB962C8B-B14F-4D97-AF65-F5344CB8AC3E}">
        <p14:creationId xmlns:p14="http://schemas.microsoft.com/office/powerpoint/2010/main" val="15153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8</a:t>
            </a:fld>
            <a:endParaRPr lang="en-US"/>
          </a:p>
        </p:txBody>
      </p:sp>
    </p:spTree>
    <p:extLst>
      <p:ext uri="{BB962C8B-B14F-4D97-AF65-F5344CB8AC3E}">
        <p14:creationId xmlns:p14="http://schemas.microsoft.com/office/powerpoint/2010/main" val="373075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9</a:t>
            </a:fld>
            <a:endParaRPr lang="en-US"/>
          </a:p>
        </p:txBody>
      </p:sp>
    </p:spTree>
    <p:extLst>
      <p:ext uri="{BB962C8B-B14F-4D97-AF65-F5344CB8AC3E}">
        <p14:creationId xmlns:p14="http://schemas.microsoft.com/office/powerpoint/2010/main" val="132886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FB8D467-7A5A-1440-9620-9FA8F48A9B55}" type="datetimeFigureOut">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339263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B8D467-7A5A-1440-9620-9FA8F48A9B55}" type="datetimeFigureOut">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381748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B8D467-7A5A-1440-9620-9FA8F48A9B55}" type="datetimeFigureOut">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1326512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FB8D467-7A5A-1440-9620-9FA8F48A9B55}" type="datetimeFigureOut">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394644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B8D467-7A5A-1440-9620-9FA8F48A9B55}" type="datetimeFigureOut">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293855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FB8D467-7A5A-1440-9620-9FA8F48A9B55}" type="datetimeFigureOut">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418784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FB8D467-7A5A-1440-9620-9FA8F48A9B55}" type="datetimeFigureOut">
              <a:t>1/26/26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90871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FB8D467-7A5A-1440-9620-9FA8F48A9B55}" type="datetimeFigureOut">
              <a:t>1/26/26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192417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8D467-7A5A-1440-9620-9FA8F48A9B55}" type="datetimeFigureOut">
              <a:t>1/26/26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243309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FB8D467-7A5A-1440-9620-9FA8F48A9B55}" type="datetimeFigureOut">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3001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FB8D467-7A5A-1440-9620-9FA8F48A9B55}" type="datetimeFigureOut">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8F452-61D8-0B46-BBC5-CCD32E00DF15}" type="slidenum">
              <a:t>‹#›</a:t>
            </a:fld>
            <a:endParaRPr lang="en-US"/>
          </a:p>
        </p:txBody>
      </p:sp>
    </p:spTree>
    <p:extLst>
      <p:ext uri="{BB962C8B-B14F-4D97-AF65-F5344CB8AC3E}">
        <p14:creationId xmlns:p14="http://schemas.microsoft.com/office/powerpoint/2010/main" val="3121353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8D467-7A5A-1440-9620-9FA8F48A9B55}" type="datetimeFigureOut">
              <a:t>1/26/26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8F452-61D8-0B46-BBC5-CCD32E00DF15}" type="slidenum">
              <a:t>‹#›</a:t>
            </a:fld>
            <a:endParaRPr lang="en-US"/>
          </a:p>
        </p:txBody>
      </p:sp>
    </p:spTree>
    <p:extLst>
      <p:ext uri="{BB962C8B-B14F-4D97-AF65-F5344CB8AC3E}">
        <p14:creationId xmlns:p14="http://schemas.microsoft.com/office/powerpoint/2010/main" val="26184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3.jpeg"/><Relationship Id="rId3" Type="http://schemas.openxmlformats.org/officeDocument/2006/relationships/image" Target="../media/image30.png"/><Relationship Id="rId7" Type="http://schemas.openxmlformats.org/officeDocument/2006/relationships/image" Target="../media/image41.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1.jpeg"/><Relationship Id="rId15" Type="http://schemas.openxmlformats.org/officeDocument/2006/relationships/image" Target="../media/image3.png"/><Relationship Id="rId10" Type="http://schemas.openxmlformats.org/officeDocument/2006/relationships/image" Target="../media/image44.png"/><Relationship Id="rId4" Type="http://schemas.microsoft.com/office/2007/relationships/hdphoto" Target="../media/hdphoto5.wdp"/><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png"/><Relationship Id="rId18" Type="http://schemas.openxmlformats.org/officeDocument/2006/relationships/image" Target="../media/image3.png"/><Relationship Id="rId3" Type="http://schemas.openxmlformats.org/officeDocument/2006/relationships/image" Target="../media/image30.png"/><Relationship Id="rId7"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34.png"/><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31.jpeg"/><Relationship Id="rId15" Type="http://schemas.openxmlformats.org/officeDocument/2006/relationships/image" Target="../media/image33.jpeg"/><Relationship Id="rId10" Type="http://schemas.openxmlformats.org/officeDocument/2006/relationships/image" Target="../media/image44.png"/><Relationship Id="rId4" Type="http://schemas.microsoft.com/office/2007/relationships/hdphoto" Target="../media/hdphoto6.wdp"/><Relationship Id="rId9" Type="http://schemas.openxmlformats.org/officeDocument/2006/relationships/image" Target="../media/image43.pn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53.png"/><Relationship Id="rId18" Type="http://schemas.openxmlformats.org/officeDocument/2006/relationships/image" Target="../media/image55.png"/><Relationship Id="rId3" Type="http://schemas.openxmlformats.org/officeDocument/2006/relationships/image" Target="../media/image30.png"/><Relationship Id="rId21" Type="http://schemas.openxmlformats.org/officeDocument/2006/relationships/image" Target="../media/image34.png"/><Relationship Id="rId7" Type="http://schemas.openxmlformats.org/officeDocument/2006/relationships/image" Target="../media/image32.png"/><Relationship Id="rId12" Type="http://schemas.openxmlformats.org/officeDocument/2006/relationships/image" Target="../media/image43.png"/><Relationship Id="rId17" Type="http://schemas.openxmlformats.org/officeDocument/2006/relationships/image" Target="../media/image54.png"/><Relationship Id="rId2" Type="http://schemas.openxmlformats.org/officeDocument/2006/relationships/notesSlide" Target="../notesSlides/notesSlide14.xml"/><Relationship Id="rId16" Type="http://schemas.openxmlformats.org/officeDocument/2006/relationships/image" Target="../media/image51.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1.jpeg"/><Relationship Id="rId15" Type="http://schemas.openxmlformats.org/officeDocument/2006/relationships/image" Target="../media/image50.png"/><Relationship Id="rId10" Type="http://schemas.openxmlformats.org/officeDocument/2006/relationships/image" Target="../media/image41.png"/><Relationship Id="rId19" Type="http://schemas.openxmlformats.org/officeDocument/2006/relationships/image" Target="../media/image56.png"/><Relationship Id="rId4" Type="http://schemas.microsoft.com/office/2007/relationships/hdphoto" Target="../media/hdphoto7.wdp"/><Relationship Id="rId9" Type="http://schemas.openxmlformats.org/officeDocument/2006/relationships/image" Target="../media/image48.png"/><Relationship Id="rId14" Type="http://schemas.openxmlformats.org/officeDocument/2006/relationships/image" Target="../media/image49.png"/><Relationship Id="rId22"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5.png"/><Relationship Id="rId9" Type="http://schemas.openxmlformats.org/officeDocument/2006/relationships/image" Target="../media/image290.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png"/><Relationship Id="rId7"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0.png"/><Relationship Id="rId5" Type="http://schemas.openxmlformats.org/officeDocument/2006/relationships/image" Target="../media/image39.png"/><Relationship Id="rId4" Type="http://schemas.openxmlformats.org/officeDocument/2006/relationships/image" Target="../media/image380.png"/><Relationship Id="rId9" Type="http://schemas.openxmlformats.org/officeDocument/2006/relationships/image" Target="../media/image4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0.png"/><Relationship Id="rId5" Type="http://schemas.openxmlformats.org/officeDocument/2006/relationships/image" Target="../media/image440.png"/><Relationship Id="rId4" Type="http://schemas.openxmlformats.org/officeDocument/2006/relationships/image" Target="../media/image330.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58.png"/><Relationship Id="rId7" Type="http://schemas.openxmlformats.org/officeDocument/2006/relationships/image" Target="../media/image65.png"/><Relationship Id="rId12"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31.jpeg"/><Relationship Id="rId10" Type="http://schemas.openxmlformats.org/officeDocument/2006/relationships/image" Target="../media/image68.png"/><Relationship Id="rId4" Type="http://schemas.microsoft.com/office/2007/relationships/hdphoto" Target="../media/hdphoto10.wdp"/><Relationship Id="rId9" Type="http://schemas.openxmlformats.org/officeDocument/2006/relationships/image" Target="../media/image67.pn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8.gif"/><Relationship Id="rId4" Type="http://schemas.openxmlformats.org/officeDocument/2006/relationships/image" Target="../media/image77.pn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png"/><Relationship Id="rId4" Type="http://schemas.microsoft.com/office/2007/relationships/hdphoto" Target="../media/hdphoto2.wdp"/><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54" y="1895727"/>
            <a:ext cx="7772400" cy="1470025"/>
          </a:xfrm>
        </p:spPr>
        <p:txBody>
          <a:bodyPr>
            <a:noAutofit/>
          </a:bodyPr>
          <a:lstStyle/>
          <a:p>
            <a:r>
              <a:rPr lang="en-US" dirty="0"/>
              <a:t>How to build a brain from scratch</a:t>
            </a:r>
            <a:br>
              <a:rPr lang="en-US" dirty="0"/>
            </a:br>
            <a:endParaRPr lang="en-US" dirty="0"/>
          </a:p>
        </p:txBody>
      </p:sp>
      <p:sp>
        <p:nvSpPr>
          <p:cNvPr id="3" name="Subtitle 2"/>
          <p:cNvSpPr>
            <a:spLocks noGrp="1"/>
          </p:cNvSpPr>
          <p:nvPr>
            <p:ph type="subTitle" idx="1"/>
          </p:nvPr>
        </p:nvSpPr>
        <p:spPr>
          <a:xfrm>
            <a:off x="2022437" y="3665308"/>
            <a:ext cx="5819887" cy="1752600"/>
          </a:xfrm>
        </p:spPr>
        <p:txBody>
          <a:bodyPr/>
          <a:lstStyle/>
          <a:p>
            <a:r>
              <a:rPr lang="en-US" dirty="0"/>
              <a:t>Lecture 3:</a:t>
            </a:r>
          </a:p>
          <a:p>
            <a:r>
              <a:rPr lang="en-US" dirty="0"/>
              <a:t>Supervised learning</a:t>
            </a:r>
          </a:p>
        </p:txBody>
      </p:sp>
    </p:spTree>
    <p:extLst>
      <p:ext uri="{BB962C8B-B14F-4D97-AF65-F5344CB8AC3E}">
        <p14:creationId xmlns:p14="http://schemas.microsoft.com/office/powerpoint/2010/main" val="8090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What are visual representations?</a:t>
            </a:r>
          </a:p>
        </p:txBody>
      </p:sp>
      <p:grpSp>
        <p:nvGrpSpPr>
          <p:cNvPr id="20" name="Group 19">
            <a:extLst>
              <a:ext uri="{FF2B5EF4-FFF2-40B4-BE49-F238E27FC236}">
                <a16:creationId xmlns:a16="http://schemas.microsoft.com/office/drawing/2014/main" id="{E16D57B6-FEB9-2A44-A8A3-CE81A1C2E6BE}"/>
              </a:ext>
            </a:extLst>
          </p:cNvPr>
          <p:cNvGrpSpPr/>
          <p:nvPr/>
        </p:nvGrpSpPr>
        <p:grpSpPr>
          <a:xfrm>
            <a:off x="546410" y="1209065"/>
            <a:ext cx="5765180" cy="2838029"/>
            <a:chOff x="546410" y="1399434"/>
            <a:chExt cx="6655752" cy="3214925"/>
          </a:xfrm>
        </p:grpSpPr>
        <p:grpSp>
          <p:nvGrpSpPr>
            <p:cNvPr id="2" name="Group 1">
              <a:extLst>
                <a:ext uri="{FF2B5EF4-FFF2-40B4-BE49-F238E27FC236}">
                  <a16:creationId xmlns:a16="http://schemas.microsoft.com/office/drawing/2014/main" id="{C7E016FF-A94D-D948-B10D-B6470F57FD23}"/>
                </a:ext>
              </a:extLst>
            </p:cNvPr>
            <p:cNvGrpSpPr/>
            <p:nvPr/>
          </p:nvGrpSpPr>
          <p:grpSpPr>
            <a:xfrm>
              <a:off x="546410" y="1399434"/>
              <a:ext cx="6655752" cy="3214925"/>
              <a:chOff x="289932" y="1522098"/>
              <a:chExt cx="6655752" cy="3214925"/>
            </a:xfrm>
          </p:grpSpPr>
          <p:pic>
            <p:nvPicPr>
              <p:cNvPr id="5122" name="Picture 2" descr="Image result for visual neural network">
                <a:extLst>
                  <a:ext uri="{FF2B5EF4-FFF2-40B4-BE49-F238E27FC236}">
                    <a16:creationId xmlns:a16="http://schemas.microsoft.com/office/drawing/2014/main" id="{62F789D9-3D2F-3A4A-BD70-D04CD51C2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932" y="1522098"/>
                <a:ext cx="6545766" cy="32149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2C1FFB3-A00B-714A-AB1E-FB39FE057DD0}"/>
                  </a:ext>
                </a:extLst>
              </p:cNvPr>
              <p:cNvSpPr/>
              <p:nvPr/>
            </p:nvSpPr>
            <p:spPr>
              <a:xfrm>
                <a:off x="289932" y="4056800"/>
                <a:ext cx="1260088"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0DECA6A-9302-334F-A250-AC08329BB992}"/>
                  </a:ext>
                </a:extLst>
              </p:cNvPr>
              <p:cNvSpPr/>
              <p:nvPr/>
            </p:nvSpPr>
            <p:spPr>
              <a:xfrm>
                <a:off x="1390185" y="4320955"/>
                <a:ext cx="4163121"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90B263D-29FE-A044-AE31-728F410179CC}"/>
                  </a:ext>
                </a:extLst>
              </p:cNvPr>
              <p:cNvSpPr/>
              <p:nvPr/>
            </p:nvSpPr>
            <p:spPr>
              <a:xfrm>
                <a:off x="5419494" y="3394916"/>
                <a:ext cx="1526190" cy="4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76E91AD3-6705-C34C-B930-0C40911B2DB3}"/>
                </a:ext>
              </a:extLst>
            </p:cNvPr>
            <p:cNvPicPr>
              <a:picLocks noChangeAspect="1"/>
            </p:cNvPicPr>
            <p:nvPr/>
          </p:nvPicPr>
          <p:blipFill>
            <a:blip r:embed="rId5"/>
            <a:stretch>
              <a:fillRect/>
            </a:stretch>
          </p:blipFill>
          <p:spPr>
            <a:xfrm>
              <a:off x="830611" y="3919394"/>
              <a:ext cx="531851" cy="278897"/>
            </a:xfrm>
            <a:prstGeom prst="rect">
              <a:avLst/>
            </a:prstGeom>
          </p:spPr>
        </p:pic>
        <p:pic>
          <p:nvPicPr>
            <p:cNvPr id="14" name="Picture 13">
              <a:extLst>
                <a:ext uri="{FF2B5EF4-FFF2-40B4-BE49-F238E27FC236}">
                  <a16:creationId xmlns:a16="http://schemas.microsoft.com/office/drawing/2014/main" id="{00005F88-35BB-F048-BBC3-1C88816028E3}"/>
                </a:ext>
              </a:extLst>
            </p:cNvPr>
            <p:cNvPicPr>
              <a:picLocks noChangeAspect="1"/>
            </p:cNvPicPr>
            <p:nvPr/>
          </p:nvPicPr>
          <p:blipFill>
            <a:blip r:embed="rId6"/>
            <a:stretch>
              <a:fillRect/>
            </a:stretch>
          </p:blipFill>
          <p:spPr>
            <a:xfrm>
              <a:off x="6012301" y="3208442"/>
              <a:ext cx="719409" cy="292037"/>
            </a:xfrm>
            <a:prstGeom prst="rect">
              <a:avLst/>
            </a:prstGeom>
          </p:spPr>
        </p:pic>
      </p:grpSp>
      <p:sp>
        <p:nvSpPr>
          <p:cNvPr id="31" name="TextBox 30">
            <a:extLst>
              <a:ext uri="{FF2B5EF4-FFF2-40B4-BE49-F238E27FC236}">
                <a16:creationId xmlns:a16="http://schemas.microsoft.com/office/drawing/2014/main" id="{CE854820-3D46-2849-A519-DB7A5EDBAB35}"/>
              </a:ext>
            </a:extLst>
          </p:cNvPr>
          <p:cNvSpPr txBox="1"/>
          <p:nvPr/>
        </p:nvSpPr>
        <p:spPr>
          <a:xfrm>
            <a:off x="349186" y="4190200"/>
            <a:ext cx="8516033" cy="2369880"/>
          </a:xfrm>
          <a:prstGeom prst="rect">
            <a:avLst/>
          </a:prstGeom>
          <a:noFill/>
        </p:spPr>
        <p:txBody>
          <a:bodyPr wrap="square" rtlCol="0">
            <a:spAutoFit/>
          </a:bodyPr>
          <a:lstStyle/>
          <a:p>
            <a:r>
              <a:rPr lang="en-GB" sz="2800" dirty="0"/>
              <a:t>When we measure tuning properties, we are decoding the information that is sent to a neuron, which in turn depends on its connections (input weights)</a:t>
            </a:r>
          </a:p>
          <a:p>
            <a:endParaRPr lang="en-GB" sz="800" dirty="0"/>
          </a:p>
          <a:p>
            <a:r>
              <a:rPr lang="en-GB" sz="2800" dirty="0">
                <a:solidFill>
                  <a:schemeClr val="accent1"/>
                </a:solidFill>
              </a:rPr>
              <a:t>So a different way to understand a neural system is: what is the principle by which the connections are learned?</a:t>
            </a:r>
          </a:p>
        </p:txBody>
      </p:sp>
      <p:sp>
        <p:nvSpPr>
          <p:cNvPr id="30" name="TextBox 29">
            <a:extLst>
              <a:ext uri="{FF2B5EF4-FFF2-40B4-BE49-F238E27FC236}">
                <a16:creationId xmlns:a16="http://schemas.microsoft.com/office/drawing/2014/main" id="{6EE7B860-8107-0A4A-8C71-158F8F553391}"/>
              </a:ext>
            </a:extLst>
          </p:cNvPr>
          <p:cNvSpPr txBox="1"/>
          <p:nvPr/>
        </p:nvSpPr>
        <p:spPr>
          <a:xfrm>
            <a:off x="6311590" y="1505303"/>
            <a:ext cx="2553629" cy="1200329"/>
          </a:xfrm>
          <a:prstGeom prst="rect">
            <a:avLst/>
          </a:prstGeom>
          <a:noFill/>
        </p:spPr>
        <p:txBody>
          <a:bodyPr wrap="square" rtlCol="0">
            <a:spAutoFit/>
          </a:bodyPr>
          <a:lstStyle/>
          <a:p>
            <a:r>
              <a:rPr lang="en-US" dirty="0">
                <a:solidFill>
                  <a:schemeClr val="bg1">
                    <a:lumMod val="50000"/>
                  </a:schemeClr>
                </a:solidFill>
              </a:rPr>
              <a:t>each layer can be thought of as decoding the information from previous layers</a:t>
            </a:r>
          </a:p>
        </p:txBody>
      </p:sp>
      <p:pic>
        <p:nvPicPr>
          <p:cNvPr id="5126" name="Picture 6" descr="Image result for microelectrode">
            <a:extLst>
              <a:ext uri="{FF2B5EF4-FFF2-40B4-BE49-F238E27FC236}">
                <a16:creationId xmlns:a16="http://schemas.microsoft.com/office/drawing/2014/main" id="{0F289777-FF00-5C4A-8B3E-8CA9F00A6C5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1270" b="84961" l="47131" r="58486">
                        <a14:foregroundMark x1="52869" y1="78809" x2="52869" y2="78809"/>
                        <a14:foregroundMark x1="53724" y1="83301" x2="53724" y2="83301"/>
                        <a14:foregroundMark x1="53846" y1="84863" x2="53846" y2="84863"/>
                        <a14:foregroundMark x1="54212" y1="84961" x2="54212" y2="84961"/>
                        <a14:foregroundMark x1="52625" y1="51270" x2="52625" y2="51270"/>
                        <a14:foregroundMark x1="58242" y1="52344" x2="58242" y2="52344"/>
                      </a14:backgroundRemoval>
                    </a14:imgEffect>
                  </a14:imgLayer>
                </a14:imgProps>
              </a:ext>
              <a:ext uri="{28A0092B-C50C-407E-A947-70E740481C1C}">
                <a14:useLocalDpi xmlns:a14="http://schemas.microsoft.com/office/drawing/2010/main" val="0"/>
              </a:ext>
            </a:extLst>
          </a:blip>
          <a:srcRect l="45696" t="48536" r="39704" b="14390"/>
          <a:stretch/>
        </p:blipFill>
        <p:spPr bwMode="auto">
          <a:xfrm rot="7843736">
            <a:off x="4577698" y="3155801"/>
            <a:ext cx="214420" cy="9040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pike train">
            <a:extLst>
              <a:ext uri="{FF2B5EF4-FFF2-40B4-BE49-F238E27FC236}">
                <a16:creationId xmlns:a16="http://schemas.microsoft.com/office/drawing/2014/main" id="{7164A43F-F7BA-524E-A7E3-1756435A38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9701" y="3410719"/>
            <a:ext cx="1704278" cy="47534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73338C3-B10E-2A40-BDD8-6026FE6FD016}"/>
              </a:ext>
            </a:extLst>
          </p:cNvPr>
          <p:cNvSpPr txBox="1"/>
          <p:nvPr/>
        </p:nvSpPr>
        <p:spPr>
          <a:xfrm>
            <a:off x="2925631" y="1319153"/>
            <a:ext cx="830164" cy="338554"/>
          </a:xfrm>
          <a:prstGeom prst="rect">
            <a:avLst/>
          </a:prstGeom>
          <a:noFill/>
        </p:spPr>
        <p:txBody>
          <a:bodyPr wrap="none" rtlCol="0">
            <a:spAutoFit/>
          </a:bodyPr>
          <a:lstStyle/>
          <a:p>
            <a:r>
              <a:rPr lang="en-US" sz="1600" dirty="0"/>
              <a:t>weights</a:t>
            </a:r>
          </a:p>
        </p:txBody>
      </p:sp>
      <p:sp>
        <p:nvSpPr>
          <p:cNvPr id="37" name="TextBox 36">
            <a:extLst>
              <a:ext uri="{FF2B5EF4-FFF2-40B4-BE49-F238E27FC236}">
                <a16:creationId xmlns:a16="http://schemas.microsoft.com/office/drawing/2014/main" id="{ACC9A53A-4E7A-1746-8865-507C38C51A6D}"/>
              </a:ext>
            </a:extLst>
          </p:cNvPr>
          <p:cNvSpPr txBox="1"/>
          <p:nvPr/>
        </p:nvSpPr>
        <p:spPr>
          <a:xfrm>
            <a:off x="4607202" y="1562536"/>
            <a:ext cx="830164" cy="338554"/>
          </a:xfrm>
          <a:prstGeom prst="rect">
            <a:avLst/>
          </a:prstGeom>
          <a:noFill/>
        </p:spPr>
        <p:txBody>
          <a:bodyPr wrap="none" rtlCol="0">
            <a:spAutoFit/>
          </a:bodyPr>
          <a:lstStyle/>
          <a:p>
            <a:r>
              <a:rPr lang="en-US" sz="1600" dirty="0"/>
              <a:t>weights</a:t>
            </a:r>
          </a:p>
        </p:txBody>
      </p:sp>
      <p:sp>
        <p:nvSpPr>
          <p:cNvPr id="38" name="TextBox 37">
            <a:extLst>
              <a:ext uri="{FF2B5EF4-FFF2-40B4-BE49-F238E27FC236}">
                <a16:creationId xmlns:a16="http://schemas.microsoft.com/office/drawing/2014/main" id="{E3735024-BF37-C84B-B28E-4F7EE5E5372E}"/>
              </a:ext>
            </a:extLst>
          </p:cNvPr>
          <p:cNvSpPr txBox="1"/>
          <p:nvPr/>
        </p:nvSpPr>
        <p:spPr>
          <a:xfrm>
            <a:off x="1368434" y="1396633"/>
            <a:ext cx="830164" cy="338554"/>
          </a:xfrm>
          <a:prstGeom prst="rect">
            <a:avLst/>
          </a:prstGeom>
          <a:noFill/>
        </p:spPr>
        <p:txBody>
          <a:bodyPr wrap="none" rtlCol="0">
            <a:spAutoFit/>
          </a:bodyPr>
          <a:lstStyle/>
          <a:p>
            <a:r>
              <a:rPr lang="en-US" sz="1600" dirty="0"/>
              <a:t>weights</a:t>
            </a:r>
          </a:p>
        </p:txBody>
      </p:sp>
    </p:spTree>
    <p:extLst>
      <p:ext uri="{BB962C8B-B14F-4D97-AF65-F5344CB8AC3E}">
        <p14:creationId xmlns:p14="http://schemas.microsoft.com/office/powerpoint/2010/main" val="42196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7E139A-412D-F17D-0ECF-1BD38A88102C}"/>
              </a:ext>
            </a:extLst>
          </p:cNvPr>
          <p:cNvSpPr txBox="1"/>
          <p:nvPr/>
        </p:nvSpPr>
        <p:spPr>
          <a:xfrm>
            <a:off x="546486" y="4737746"/>
            <a:ext cx="8324850" cy="1815882"/>
          </a:xfrm>
          <a:prstGeom prst="rect">
            <a:avLst/>
          </a:prstGeom>
          <a:noFill/>
        </p:spPr>
        <p:txBody>
          <a:bodyPr wrap="square">
            <a:spAutoFit/>
          </a:bodyPr>
          <a:lstStyle/>
          <a:p>
            <a:r>
              <a:rPr lang="en-US" sz="2800" dirty="0"/>
              <a:t>Rosenblatt’s </a:t>
            </a:r>
            <a:r>
              <a:rPr lang="en-US" sz="2800" b="1" dirty="0"/>
              <a:t>Perceptron</a:t>
            </a:r>
            <a:r>
              <a:rPr lang="en-US" sz="2800" dirty="0"/>
              <a:t> was the first neural network to </a:t>
            </a:r>
            <a:r>
              <a:rPr lang="en-US" sz="2800" b="1" dirty="0"/>
              <a:t>learn weights </a:t>
            </a:r>
            <a:r>
              <a:rPr lang="en-US" sz="2800" dirty="0"/>
              <a:t>that transform inputs into outputs</a:t>
            </a:r>
          </a:p>
          <a:p>
            <a:endParaRPr lang="en-US" sz="2800" dirty="0"/>
          </a:p>
          <a:p>
            <a:r>
              <a:rPr lang="en-US" sz="2800" dirty="0"/>
              <a:t>In a neural network, memory = computation</a:t>
            </a:r>
          </a:p>
        </p:txBody>
      </p:sp>
      <p:pic>
        <p:nvPicPr>
          <p:cNvPr id="18438" name="Picture 6" descr="Perceptron">
            <a:extLst>
              <a:ext uri="{FF2B5EF4-FFF2-40B4-BE49-F238E27FC236}">
                <a16:creationId xmlns:a16="http://schemas.microsoft.com/office/drawing/2014/main" id="{5D58F801-FEF6-CC1C-2233-1EA5C1CC3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36" y="1562412"/>
            <a:ext cx="3339714" cy="2611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9241DF-90F4-BD3D-725A-6C0A8DB6C235}"/>
              </a:ext>
            </a:extLst>
          </p:cNvPr>
          <p:cNvSpPr txBox="1"/>
          <p:nvPr/>
        </p:nvSpPr>
        <p:spPr>
          <a:xfrm>
            <a:off x="794136" y="1562412"/>
            <a:ext cx="1367810" cy="300082"/>
          </a:xfrm>
          <a:prstGeom prst="rect">
            <a:avLst/>
          </a:prstGeom>
          <a:noFill/>
        </p:spPr>
        <p:txBody>
          <a:bodyPr wrap="none" rtlCol="0">
            <a:spAutoFit/>
          </a:bodyPr>
          <a:lstStyle/>
          <a:p>
            <a:r>
              <a:rPr lang="en-US" sz="1350" dirty="0">
                <a:solidFill>
                  <a:schemeClr val="bg1"/>
                </a:solidFill>
              </a:rPr>
              <a:t>Frank Rosenblatt</a:t>
            </a:r>
          </a:p>
        </p:txBody>
      </p:sp>
      <p:pic>
        <p:nvPicPr>
          <p:cNvPr id="2" name="Picture 2" descr="Rosenblatt Perceptron, the origin of Artificial Neural Networks">
            <a:extLst>
              <a:ext uri="{FF2B5EF4-FFF2-40B4-BE49-F238E27FC236}">
                <a16:creationId xmlns:a16="http://schemas.microsoft.com/office/drawing/2014/main" id="{18D0DABF-4E1F-1525-16FC-7C7F7312D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409"/>
          <a:stretch/>
        </p:blipFill>
        <p:spPr bwMode="auto">
          <a:xfrm>
            <a:off x="4448175" y="1562412"/>
            <a:ext cx="3703075" cy="2672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DAA9E1-2D5D-519A-A5D5-BEB84752E1BA}"/>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4" name="Picture 3">
            <a:extLst>
              <a:ext uri="{FF2B5EF4-FFF2-40B4-BE49-F238E27FC236}">
                <a16:creationId xmlns:a16="http://schemas.microsoft.com/office/drawing/2014/main" id="{29EC80C8-41C7-C44B-81D1-3318932F0454}"/>
              </a:ext>
            </a:extLst>
          </p:cNvPr>
          <p:cNvPicPr>
            <a:picLocks noChangeAspect="1"/>
          </p:cNvPicPr>
          <p:nvPr/>
        </p:nvPicPr>
        <p:blipFill>
          <a:blip r:embed="rId5"/>
          <a:stretch>
            <a:fillRect/>
          </a:stretch>
        </p:blipFill>
        <p:spPr>
          <a:xfrm>
            <a:off x="8091631" y="0"/>
            <a:ext cx="1052370" cy="1052370"/>
          </a:xfrm>
          <a:prstGeom prst="rect">
            <a:avLst/>
          </a:prstGeom>
        </p:spPr>
      </p:pic>
      <p:sp>
        <p:nvSpPr>
          <p:cNvPr id="5" name="Rectangle 3">
            <a:extLst>
              <a:ext uri="{FF2B5EF4-FFF2-40B4-BE49-F238E27FC236}">
                <a16:creationId xmlns:a16="http://schemas.microsoft.com/office/drawing/2014/main" id="{DE9FD7BA-D882-B309-A06A-DAF05AAAF80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Neural networks</a:t>
            </a:r>
          </a:p>
        </p:txBody>
      </p:sp>
    </p:spTree>
    <p:extLst>
      <p:ext uri="{BB962C8B-B14F-4D97-AF65-F5344CB8AC3E}">
        <p14:creationId xmlns:p14="http://schemas.microsoft.com/office/powerpoint/2010/main" val="1219672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2334184" y="2329430"/>
            <a:ext cx="2289622" cy="1734392"/>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44793" y="2800792"/>
            <a:ext cx="1268105" cy="105015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788719" y="2396200"/>
                <a:ext cx="39639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oMath>
                  </m:oMathPara>
                </a14:m>
                <a:endParaRPr lang="en-GB" sz="21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788719" y="2396200"/>
                <a:ext cx="396391" cy="415498"/>
              </a:xfrm>
              <a:prstGeom prst="rect">
                <a:avLst/>
              </a:prstGeom>
              <a:blipFill>
                <a:blip r:embed="rId6"/>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1868844" y="304108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3481771" y="3451482"/>
            <a:ext cx="199804" cy="668944"/>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379375" y="3963402"/>
                <a:ext cx="1205202" cy="111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f>
                            <m:fPr>
                              <m:type m:val="noBar"/>
                              <m:ctrlPr>
                                <a:rPr lang="en-GB" sz="2100" i="1">
                                  <a:latin typeface="Cambria Math" panose="02040503050406030204" pitchFamily="18" charset="0"/>
                                </a:rPr>
                              </m:ctrlPr>
                            </m:fPr>
                            <m:num>
                              <m:f>
                                <m:fPr>
                                  <m:type m:val="noBar"/>
                                  <m:ctrlPr>
                                    <a:rPr lang="en-GB" sz="2100" i="1">
                                      <a:latin typeface="Cambria Math" panose="02040503050406030204" pitchFamily="18" charset="0"/>
                                    </a:rPr>
                                  </m:ctrlPr>
                                </m:fPr>
                                <m:num>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1</m:t>
                                      </m:r>
                                    </m:sub>
                                  </m:sSub>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2</m:t>
                                      </m:r>
                                    </m:sub>
                                  </m:sSub>
                                </m:den>
                              </m:f>
                            </m:num>
                            <m:den>
                              <m:f>
                                <m:fPr>
                                  <m:type m:val="noBar"/>
                                  <m:ctrlPr>
                                    <a:rPr lang="en-GB" sz="2100" i="1">
                                      <a:latin typeface="Cambria Math" panose="02040503050406030204" pitchFamily="18" charset="0"/>
                                    </a:rPr>
                                  </m:ctrlPr>
                                </m:fPr>
                                <m:num>
                                  <m:eqArr>
                                    <m:eqArrPr>
                                      <m:ctrlPr>
                                        <a:rPr lang="en-GB" sz="2100" i="1">
                                          <a:latin typeface="Cambria Math" panose="02040503050406030204" pitchFamily="18" charset="0"/>
                                        </a:rPr>
                                      </m:ctrlPr>
                                    </m:eqArrPr>
                                    <m:e>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3</m:t>
                                          </m:r>
                                        </m:sub>
                                      </m:sSub>
                                    </m:e>
                                    <m:e>
                                      <m:r>
                                        <a:rPr lang="en-GB" sz="2100" i="1">
                                          <a:latin typeface="Cambria Math" panose="02040503050406030204" pitchFamily="18" charset="0"/>
                                        </a:rPr>
                                        <m:t>…</m:t>
                                      </m:r>
                                    </m:e>
                                  </m:eqArr>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𝑛</m:t>
                                      </m:r>
                                    </m:sub>
                                  </m:sSub>
                                </m:den>
                              </m:f>
                            </m:den>
                          </m:f>
                        </m:e>
                      </m:d>
                    </m:oMath>
                  </m:oMathPara>
                </a14:m>
                <a:endParaRPr lang="en-GB" sz="21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379375" y="3963402"/>
                <a:ext cx="1205202" cy="11194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2992843" y="3036585"/>
                <a:ext cx="103573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ea typeface="Cambria Math" panose="02040503050406030204" pitchFamily="18" charset="0"/>
                        </a:rPr>
                        <m:t>𝜃</m:t>
                      </m:r>
                      <m:r>
                        <a:rPr lang="en-GB" sz="2100" i="1">
                          <a:latin typeface="Cambria Math" panose="02040503050406030204" pitchFamily="18" charset="0"/>
                        </a:rPr>
                        <m:t>)</m:t>
                      </m:r>
                    </m:oMath>
                  </m:oMathPara>
                </a14:m>
                <a:endParaRPr lang="en-GB" sz="21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2992843" y="3036585"/>
                <a:ext cx="1035733" cy="415498"/>
              </a:xfrm>
              <a:prstGeom prst="rect">
                <a:avLst/>
              </a:prstGeom>
              <a:blipFill>
                <a:blip r:embed="rId8"/>
                <a:stretch>
                  <a:fillRect b="-18182"/>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2871981" y="3041089"/>
            <a:ext cx="1161990" cy="41039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3011772" y="3047628"/>
                <a:ext cx="114255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rPr>
                        <m:t>𝑊</m:t>
                      </m:r>
                      <m:r>
                        <a:rPr lang="en-GB" sz="2100" i="1">
                          <a:latin typeface="Cambria Math" panose="02040503050406030204" pitchFamily="18" charset="0"/>
                        </a:rPr>
                        <m:t>)</m:t>
                      </m:r>
                    </m:oMath>
                  </m:oMathPara>
                </a14:m>
                <a:endParaRPr lang="en-GB" sz="21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3011772" y="3047628"/>
                <a:ext cx="1142557" cy="415498"/>
              </a:xfrm>
              <a:prstGeom prst="rect">
                <a:avLst/>
              </a:prstGeom>
              <a:blipFill>
                <a:blip r:embed="rId9"/>
                <a:stretch>
                  <a:fillRect r="-111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2564966" y="1817848"/>
                <a:ext cx="2068130"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700" i="1">
                              <a:latin typeface="Cambria Math" panose="02040503050406030204" pitchFamily="18" charset="0"/>
                            </a:rPr>
                          </m:ctrlPr>
                        </m:accPr>
                        <m:e>
                          <m:r>
                            <a:rPr lang="en-GB" sz="2700" i="1">
                              <a:latin typeface="Cambria Math" panose="02040503050406030204" pitchFamily="18" charset="0"/>
                            </a:rPr>
                            <m:t>𝑦</m:t>
                          </m:r>
                        </m:e>
                      </m:acc>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rPr>
                        <m:t>𝑊</m:t>
                      </m:r>
                      <m:r>
                        <a:rPr lang="en-GB" sz="2700" i="1">
                          <a:latin typeface="Cambria Math" panose="02040503050406030204" pitchFamily="18" charset="0"/>
                        </a:rPr>
                        <m:t>)</m:t>
                      </m:r>
                    </m:oMath>
                  </m:oMathPara>
                </a14:m>
                <a:endParaRPr lang="en-GB" sz="27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2564966" y="1817848"/>
                <a:ext cx="2068130" cy="507831"/>
              </a:xfrm>
              <a:prstGeom prst="rect">
                <a:avLst/>
              </a:prstGeom>
              <a:blipFill>
                <a:blip r:embed="rId10"/>
                <a:stretch>
                  <a:fillRect t="-7317" r="-1227" b="-17073"/>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AC4B636F-4E0C-02B2-AB9B-46EF39DC0059}"/>
              </a:ext>
            </a:extLst>
          </p:cNvPr>
          <p:cNvSpPr/>
          <p:nvPr/>
        </p:nvSpPr>
        <p:spPr>
          <a:xfrm>
            <a:off x="4782592" y="295686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3C802B01-6C50-11D0-E152-4DC396B751D0}"/>
                  </a:ext>
                </a:extLst>
              </p:cNvPr>
              <p:cNvSpPr txBox="1"/>
              <p:nvPr/>
            </p:nvSpPr>
            <p:spPr>
              <a:xfrm>
                <a:off x="5282674" y="2953730"/>
                <a:ext cx="46307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700" i="1">
                              <a:latin typeface="Cambria Math" panose="02040503050406030204" pitchFamily="18" charset="0"/>
                            </a:rPr>
                          </m:ctrlPr>
                        </m:accPr>
                        <m:e>
                          <m:r>
                            <a:rPr lang="en-GB" sz="2700" i="1">
                              <a:latin typeface="Cambria Math" panose="02040503050406030204" pitchFamily="18" charset="0"/>
                            </a:rPr>
                            <m:t>𝑦</m:t>
                          </m:r>
                        </m:e>
                      </m:acc>
                    </m:oMath>
                  </m:oMathPara>
                </a14:m>
                <a:endParaRPr lang="en-GB" sz="2700" dirty="0"/>
              </a:p>
            </p:txBody>
          </p:sp>
        </mc:Choice>
        <mc:Fallback xmlns="">
          <p:sp>
            <p:nvSpPr>
              <p:cNvPr id="97" name="TextBox 96">
                <a:extLst>
                  <a:ext uri="{FF2B5EF4-FFF2-40B4-BE49-F238E27FC236}">
                    <a16:creationId xmlns:a16="http://schemas.microsoft.com/office/drawing/2014/main" id="{3C802B01-6C50-11D0-E152-4DC396B751D0}"/>
                  </a:ext>
                </a:extLst>
              </p:cNvPr>
              <p:cNvSpPr txBox="1">
                <a:spLocks noRot="1" noChangeAspect="1" noMove="1" noResize="1" noEditPoints="1" noAdjustHandles="1" noChangeArrowheads="1" noChangeShapeType="1" noTextEdit="1"/>
              </p:cNvSpPr>
              <p:nvPr/>
            </p:nvSpPr>
            <p:spPr>
              <a:xfrm>
                <a:off x="5282674" y="2953730"/>
                <a:ext cx="463075" cy="507831"/>
              </a:xfrm>
              <a:prstGeom prst="rect">
                <a:avLst/>
              </a:prstGeom>
              <a:blipFill>
                <a:blip r:embed="rId11"/>
                <a:stretch>
                  <a:fillRect t="-7317" b="-9756"/>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3BBE456D-A55C-AE42-9841-89EB78004DCA}"/>
              </a:ext>
            </a:extLst>
          </p:cNvPr>
          <p:cNvSpPr txBox="1"/>
          <p:nvPr/>
        </p:nvSpPr>
        <p:spPr>
          <a:xfrm>
            <a:off x="3319707" y="4126371"/>
            <a:ext cx="1276824" cy="369332"/>
          </a:xfrm>
          <a:prstGeom prst="rect">
            <a:avLst/>
          </a:prstGeom>
          <a:noFill/>
        </p:spPr>
        <p:txBody>
          <a:bodyPr wrap="none" rtlCol="0">
            <a:spAutoFit/>
          </a:bodyPr>
          <a:lstStyle/>
          <a:p>
            <a:r>
              <a:rPr lang="en-US" b="1" dirty="0">
                <a:solidFill>
                  <a:schemeClr val="accent6"/>
                </a:solidFill>
              </a:rPr>
              <a:t>parameters</a:t>
            </a:r>
          </a:p>
        </p:txBody>
      </p:sp>
      <p:sp>
        <p:nvSpPr>
          <p:cNvPr id="99" name="Rounded Rectangle 98">
            <a:extLst>
              <a:ext uri="{FF2B5EF4-FFF2-40B4-BE49-F238E27FC236}">
                <a16:creationId xmlns:a16="http://schemas.microsoft.com/office/drawing/2014/main" id="{B778E235-41A9-E2B7-863A-D9675025620A}"/>
              </a:ext>
            </a:extLst>
          </p:cNvPr>
          <p:cNvSpPr/>
          <p:nvPr/>
        </p:nvSpPr>
        <p:spPr>
          <a:xfrm>
            <a:off x="2234493" y="4142908"/>
            <a:ext cx="2497403" cy="15991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0" name="Picture 99">
            <a:extLst>
              <a:ext uri="{FF2B5EF4-FFF2-40B4-BE49-F238E27FC236}">
                <a16:creationId xmlns:a16="http://schemas.microsoft.com/office/drawing/2014/main" id="{CF7963C8-1AB4-C2CF-3B46-5C61AFF44D1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195473" y="4470483"/>
            <a:ext cx="1502899" cy="685993"/>
          </a:xfrm>
          <a:prstGeom prst="rect">
            <a:avLst/>
          </a:prstGeom>
        </p:spPr>
      </p:pic>
      <p:pic>
        <p:nvPicPr>
          <p:cNvPr id="101" name="Picture 2" descr="Image result for imaging synaptic plasticity">
            <a:extLst>
              <a:ext uri="{FF2B5EF4-FFF2-40B4-BE49-F238E27FC236}">
                <a16:creationId xmlns:a16="http://schemas.microsoft.com/office/drawing/2014/main" id="{A4B355BD-0E2A-415C-48AF-CCAC124DEC05}"/>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2409638" y="4350607"/>
            <a:ext cx="560739" cy="555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6BF01DD-98FB-57FD-DB41-D7D90312030F}"/>
                  </a:ext>
                </a:extLst>
              </p:cNvPr>
              <p:cNvSpPr txBox="1"/>
              <p:nvPr/>
            </p:nvSpPr>
            <p:spPr>
              <a:xfrm>
                <a:off x="2200347" y="5263819"/>
                <a:ext cx="260712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1</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2</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3</m:t>
                              </m:r>
                            </m:sub>
                          </m:sSub>
                          <m:r>
                            <a:rPr lang="en-GB" sz="2100" i="1">
                              <a:latin typeface="Cambria Math" panose="02040503050406030204" pitchFamily="18" charset="0"/>
                            </a:rPr>
                            <m:t>…</m:t>
                          </m:r>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𝑛</m:t>
                              </m:r>
                            </m:sub>
                          </m:sSub>
                        </m:e>
                      </m:d>
                    </m:oMath>
                  </m:oMathPara>
                </a14:m>
                <a:endParaRPr lang="en-GB" sz="2100" dirty="0"/>
              </a:p>
            </p:txBody>
          </p:sp>
        </mc:Choice>
        <mc:Fallback xmlns="">
          <p:sp>
            <p:nvSpPr>
              <p:cNvPr id="102" name="TextBox 101">
                <a:extLst>
                  <a:ext uri="{FF2B5EF4-FFF2-40B4-BE49-F238E27FC236}">
                    <a16:creationId xmlns:a16="http://schemas.microsoft.com/office/drawing/2014/main" id="{E6BF01DD-98FB-57FD-DB41-D7D90312030F}"/>
                  </a:ext>
                </a:extLst>
              </p:cNvPr>
              <p:cNvSpPr txBox="1">
                <a:spLocks noRot="1" noChangeAspect="1" noMove="1" noResize="1" noEditPoints="1" noAdjustHandles="1" noChangeArrowheads="1" noChangeShapeType="1" noTextEdit="1"/>
              </p:cNvSpPr>
              <p:nvPr/>
            </p:nvSpPr>
            <p:spPr>
              <a:xfrm>
                <a:off x="2200347" y="5263819"/>
                <a:ext cx="2607124" cy="415498"/>
              </a:xfrm>
              <a:prstGeom prst="rect">
                <a:avLst/>
              </a:prstGeom>
              <a:blipFill>
                <a:blip r:embed="rId1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47282D4-8622-9AAD-589D-2AD140F1AC9A}"/>
              </a:ext>
            </a:extLst>
          </p:cNvPr>
          <p:cNvSpPr txBox="1"/>
          <p:nvPr/>
        </p:nvSpPr>
        <p:spPr>
          <a:xfrm>
            <a:off x="4933962" y="3415388"/>
            <a:ext cx="655629" cy="369332"/>
          </a:xfrm>
          <a:prstGeom prst="rect">
            <a:avLst/>
          </a:prstGeom>
          <a:noFill/>
        </p:spPr>
        <p:txBody>
          <a:bodyPr wrap="none" rtlCol="0">
            <a:spAutoFit/>
          </a:bodyPr>
          <a:lstStyle/>
          <a:p>
            <a:r>
              <a:rPr lang="en-GB" dirty="0"/>
              <a:t>“cat”</a:t>
            </a:r>
          </a:p>
        </p:txBody>
      </p:sp>
      <p:sp>
        <p:nvSpPr>
          <p:cNvPr id="4" name="Rectangle 3">
            <a:extLst>
              <a:ext uri="{FF2B5EF4-FFF2-40B4-BE49-F238E27FC236}">
                <a16:creationId xmlns:a16="http://schemas.microsoft.com/office/drawing/2014/main" id="{2E5B4B08-F61F-2F19-CEF0-60D2DDDA0AB3}"/>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F54CA1D3-C0C6-F324-93B5-70BA36AC3A98}"/>
              </a:ext>
            </a:extLst>
          </p:cNvPr>
          <p:cNvPicPr>
            <a:picLocks noChangeAspect="1"/>
          </p:cNvPicPr>
          <p:nvPr/>
        </p:nvPicPr>
        <p:blipFill>
          <a:blip r:embed="rId15"/>
          <a:stretch>
            <a:fillRect/>
          </a:stretch>
        </p:blipFill>
        <p:spPr>
          <a:xfrm>
            <a:off x="8091631" y="0"/>
            <a:ext cx="1052370" cy="1052370"/>
          </a:xfrm>
          <a:prstGeom prst="rect">
            <a:avLst/>
          </a:prstGeom>
        </p:spPr>
      </p:pic>
      <p:sp>
        <p:nvSpPr>
          <p:cNvPr id="8" name="Rectangle 3">
            <a:extLst>
              <a:ext uri="{FF2B5EF4-FFF2-40B4-BE49-F238E27FC236}">
                <a16:creationId xmlns:a16="http://schemas.microsoft.com/office/drawing/2014/main" id="{E1150570-C5F8-7D8E-CC88-028F1C85576B}"/>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Neural networks</a:t>
            </a:r>
          </a:p>
        </p:txBody>
      </p:sp>
    </p:spTree>
    <p:extLst>
      <p:ext uri="{BB962C8B-B14F-4D97-AF65-F5344CB8AC3E}">
        <p14:creationId xmlns:p14="http://schemas.microsoft.com/office/powerpoint/2010/main" val="153569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2334184" y="2329430"/>
            <a:ext cx="2289622" cy="1734392"/>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44793" y="2800792"/>
            <a:ext cx="1268105" cy="105015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788719" y="2396200"/>
                <a:ext cx="39639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oMath>
                  </m:oMathPara>
                </a14:m>
                <a:endParaRPr lang="en-GB" sz="21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788719" y="2396200"/>
                <a:ext cx="396391" cy="415498"/>
              </a:xfrm>
              <a:prstGeom prst="rect">
                <a:avLst/>
              </a:prstGeom>
              <a:blipFill>
                <a:blip r:embed="rId6"/>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1868844" y="304108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3481771" y="3451482"/>
            <a:ext cx="199804" cy="668944"/>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379375" y="3963402"/>
                <a:ext cx="1205202" cy="111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f>
                            <m:fPr>
                              <m:type m:val="noBar"/>
                              <m:ctrlPr>
                                <a:rPr lang="en-GB" sz="2100" i="1">
                                  <a:latin typeface="Cambria Math" panose="02040503050406030204" pitchFamily="18" charset="0"/>
                                </a:rPr>
                              </m:ctrlPr>
                            </m:fPr>
                            <m:num>
                              <m:f>
                                <m:fPr>
                                  <m:type m:val="noBar"/>
                                  <m:ctrlPr>
                                    <a:rPr lang="en-GB" sz="2100" i="1">
                                      <a:latin typeface="Cambria Math" panose="02040503050406030204" pitchFamily="18" charset="0"/>
                                    </a:rPr>
                                  </m:ctrlPr>
                                </m:fPr>
                                <m:num>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1</m:t>
                                      </m:r>
                                    </m:sub>
                                  </m:sSub>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2</m:t>
                                      </m:r>
                                    </m:sub>
                                  </m:sSub>
                                </m:den>
                              </m:f>
                            </m:num>
                            <m:den>
                              <m:f>
                                <m:fPr>
                                  <m:type m:val="noBar"/>
                                  <m:ctrlPr>
                                    <a:rPr lang="en-GB" sz="2100" i="1">
                                      <a:latin typeface="Cambria Math" panose="02040503050406030204" pitchFamily="18" charset="0"/>
                                    </a:rPr>
                                  </m:ctrlPr>
                                </m:fPr>
                                <m:num>
                                  <m:eqArr>
                                    <m:eqArrPr>
                                      <m:ctrlPr>
                                        <a:rPr lang="en-GB" sz="2100" i="1">
                                          <a:latin typeface="Cambria Math" panose="02040503050406030204" pitchFamily="18" charset="0"/>
                                        </a:rPr>
                                      </m:ctrlPr>
                                    </m:eqArrPr>
                                    <m:e>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3</m:t>
                                          </m:r>
                                        </m:sub>
                                      </m:sSub>
                                    </m:e>
                                    <m:e>
                                      <m:r>
                                        <a:rPr lang="en-GB" sz="2100" i="1">
                                          <a:latin typeface="Cambria Math" panose="02040503050406030204" pitchFamily="18" charset="0"/>
                                        </a:rPr>
                                        <m:t>…</m:t>
                                      </m:r>
                                    </m:e>
                                  </m:eqArr>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𝑛</m:t>
                                      </m:r>
                                    </m:sub>
                                  </m:sSub>
                                </m:den>
                              </m:f>
                            </m:den>
                          </m:f>
                        </m:e>
                      </m:d>
                    </m:oMath>
                  </m:oMathPara>
                </a14:m>
                <a:endParaRPr lang="en-GB" sz="21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379375" y="3963402"/>
                <a:ext cx="1205202" cy="11194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2992843" y="3036585"/>
                <a:ext cx="103573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ea typeface="Cambria Math" panose="02040503050406030204" pitchFamily="18" charset="0"/>
                        </a:rPr>
                        <m:t>𝜃</m:t>
                      </m:r>
                      <m:r>
                        <a:rPr lang="en-GB" sz="2100" i="1">
                          <a:latin typeface="Cambria Math" panose="02040503050406030204" pitchFamily="18" charset="0"/>
                        </a:rPr>
                        <m:t>)</m:t>
                      </m:r>
                    </m:oMath>
                  </m:oMathPara>
                </a14:m>
                <a:endParaRPr lang="en-GB" sz="21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2992843" y="3036585"/>
                <a:ext cx="1035733" cy="415498"/>
              </a:xfrm>
              <a:prstGeom prst="rect">
                <a:avLst/>
              </a:prstGeom>
              <a:blipFill>
                <a:blip r:embed="rId8"/>
                <a:stretch>
                  <a:fillRect b="-18182"/>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2871981" y="3041089"/>
            <a:ext cx="1161990" cy="41039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3011772" y="3047628"/>
                <a:ext cx="114255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rPr>
                        <m:t>𝑊</m:t>
                      </m:r>
                      <m:r>
                        <a:rPr lang="en-GB" sz="2100" i="1">
                          <a:latin typeface="Cambria Math" panose="02040503050406030204" pitchFamily="18" charset="0"/>
                        </a:rPr>
                        <m:t>)</m:t>
                      </m:r>
                    </m:oMath>
                  </m:oMathPara>
                </a14:m>
                <a:endParaRPr lang="en-GB" sz="21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3011772" y="3047628"/>
                <a:ext cx="1142557" cy="415498"/>
              </a:xfrm>
              <a:prstGeom prst="rect">
                <a:avLst/>
              </a:prstGeom>
              <a:blipFill>
                <a:blip r:embed="rId9"/>
                <a:stretch>
                  <a:fillRect r="-111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2564966" y="1817848"/>
                <a:ext cx="2068130"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700" i="1">
                              <a:latin typeface="Cambria Math" panose="02040503050406030204" pitchFamily="18" charset="0"/>
                            </a:rPr>
                          </m:ctrlPr>
                        </m:accPr>
                        <m:e>
                          <m:r>
                            <a:rPr lang="en-GB" sz="2700" i="1">
                              <a:latin typeface="Cambria Math" panose="02040503050406030204" pitchFamily="18" charset="0"/>
                            </a:rPr>
                            <m:t>𝑦</m:t>
                          </m:r>
                        </m:e>
                      </m:acc>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rPr>
                        <m:t>𝑊</m:t>
                      </m:r>
                      <m:r>
                        <a:rPr lang="en-GB" sz="2700" i="1">
                          <a:latin typeface="Cambria Math" panose="02040503050406030204" pitchFamily="18" charset="0"/>
                        </a:rPr>
                        <m:t>)</m:t>
                      </m:r>
                    </m:oMath>
                  </m:oMathPara>
                </a14:m>
                <a:endParaRPr lang="en-GB" sz="27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2564966" y="1817848"/>
                <a:ext cx="2068130" cy="507831"/>
              </a:xfrm>
              <a:prstGeom prst="rect">
                <a:avLst/>
              </a:prstGeom>
              <a:blipFill>
                <a:blip r:embed="rId10"/>
                <a:stretch>
                  <a:fillRect t="-7317" r="-1227" b="-17073"/>
                </a:stretch>
              </a:blipFill>
            </p:spPr>
            <p:txBody>
              <a:bodyPr/>
              <a:lstStyle/>
              <a:p>
                <a:r>
                  <a:rPr lang="en-US">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4782592" y="295686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5274208" y="2953730"/>
                <a:ext cx="255749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700" i="1">
                              <a:latin typeface="Cambria Math" panose="02040503050406030204" pitchFamily="18" charset="0"/>
                            </a:rPr>
                          </m:ctrlPr>
                        </m:accPr>
                        <m:e>
                          <m:r>
                            <a:rPr lang="en-GB" sz="2700" i="1">
                              <a:latin typeface="Cambria Math" panose="02040503050406030204" pitchFamily="18" charset="0"/>
                            </a:rPr>
                            <m:t>𝑦</m:t>
                          </m:r>
                        </m:e>
                      </m:acc>
                      <m:r>
                        <a:rPr lang="en-GB" sz="2700" i="1">
                          <a:latin typeface="Cambria Math" panose="02040503050406030204" pitchFamily="18" charset="0"/>
                        </a:rPr>
                        <m:t>=</m:t>
                      </m:r>
                      <m:r>
                        <m:rPr>
                          <m:sty m:val="p"/>
                        </m:rPr>
                        <a:rPr lang="el-GR" sz="2700" i="1">
                          <a:latin typeface="Cambria Math" panose="02040503050406030204" pitchFamily="18" charset="0"/>
                          <a:ea typeface="Cambria Math" panose="02040503050406030204" pitchFamily="18" charset="0"/>
                        </a:rPr>
                        <m:t>Φ</m:t>
                      </m:r>
                      <m:d>
                        <m:dPr>
                          <m:begChr m:val="["/>
                          <m:endChr m:val="]"/>
                          <m:ctrlPr>
                            <a:rPr lang="en-GB" sz="2700" i="1">
                              <a:latin typeface="Cambria Math" panose="02040503050406030204" pitchFamily="18" charset="0"/>
                            </a:rPr>
                          </m:ctrlPr>
                        </m:dPr>
                        <m:e>
                          <m:r>
                            <a:rPr lang="en-GB" sz="2700" i="1">
                              <a:latin typeface="Cambria Math" panose="02040503050406030204" pitchFamily="18" charset="0"/>
                            </a:rPr>
                            <m:t>𝑏</m:t>
                          </m:r>
                          <m:r>
                            <a:rPr lang="en-GB" sz="2700" i="1">
                              <a:latin typeface="Cambria Math" panose="02040503050406030204" pitchFamily="18" charset="0"/>
                            </a:rPr>
                            <m:t>+</m:t>
                          </m:r>
                          <m:r>
                            <a:rPr lang="en-GB" sz="2700" i="1">
                              <a:latin typeface="Cambria Math" panose="02040503050406030204" pitchFamily="18" charset="0"/>
                            </a:rPr>
                            <m:t>𝑊𝑥</m:t>
                          </m:r>
                        </m:e>
                      </m:d>
                    </m:oMath>
                  </m:oMathPara>
                </a14:m>
                <a:endParaRPr lang="en-GB" sz="27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5274208" y="2953730"/>
                <a:ext cx="2557495" cy="507831"/>
              </a:xfrm>
              <a:prstGeom prst="rect">
                <a:avLst/>
              </a:prstGeom>
              <a:blipFill>
                <a:blip r:embed="rId11"/>
                <a:stretch>
                  <a:fillRect t="-7317"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5052526" y="1786089"/>
                <a:ext cx="1402435" cy="4860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Φ</m:t>
                      </m:r>
                      <m:r>
                        <a:rPr lang="en-GB" sz="1350" i="1">
                          <a:latin typeface="Cambria Math" panose="02040503050406030204" pitchFamily="18" charset="0"/>
                          <a:ea typeface="Cambria Math" panose="02040503050406030204" pitchFamily="18" charset="0"/>
                        </a:rPr>
                        <m:t>(</m:t>
                      </m:r>
                      <m:r>
                        <a:rPr lang="en-GB" sz="1350" i="1">
                          <a:latin typeface="Cambria Math" panose="02040503050406030204" pitchFamily="18" charset="0"/>
                          <a:ea typeface="Cambria Math" panose="02040503050406030204" pitchFamily="18" charset="0"/>
                        </a:rPr>
                        <m:t>𝑥</m:t>
                      </m:r>
                      <m:r>
                        <a:rPr lang="en-GB" sz="1350" i="1">
                          <a:latin typeface="Cambria Math" panose="02040503050406030204" pitchFamily="18" charset="0"/>
                          <a:ea typeface="Cambria Math" panose="02040503050406030204" pitchFamily="18" charset="0"/>
                        </a:rPr>
                        <m:t>)=</m:t>
                      </m:r>
                      <m:f>
                        <m:fPr>
                          <m:ctrlPr>
                            <a:rPr lang="en-GB" sz="1350" i="1">
                              <a:latin typeface="Cambria Math" panose="02040503050406030204" pitchFamily="18" charset="0"/>
                            </a:rPr>
                          </m:ctrlPr>
                        </m:fPr>
                        <m:num>
                          <m:r>
                            <a:rPr lang="en-GB" sz="1350" i="1">
                              <a:latin typeface="Cambria Math" panose="02040503050406030204" pitchFamily="18" charset="0"/>
                            </a:rPr>
                            <m:t>1</m:t>
                          </m:r>
                        </m:num>
                        <m:den>
                          <m:r>
                            <a:rPr lang="en-GB" sz="1350" i="1">
                              <a:latin typeface="Cambria Math" panose="02040503050406030204" pitchFamily="18" charset="0"/>
                            </a:rPr>
                            <m:t>1+</m:t>
                          </m:r>
                          <m:sSup>
                            <m:sSupPr>
                              <m:ctrlPr>
                                <a:rPr lang="en-GB" sz="1350" i="1">
                                  <a:latin typeface="Cambria Math" panose="02040503050406030204" pitchFamily="18" charset="0"/>
                                </a:rPr>
                              </m:ctrlPr>
                            </m:sSupPr>
                            <m:e>
                              <m:r>
                                <a:rPr lang="en-GB" sz="1350" i="1">
                                  <a:latin typeface="Cambria Math" panose="02040503050406030204" pitchFamily="18" charset="0"/>
                                </a:rPr>
                                <m:t>𝑒</m:t>
                              </m:r>
                            </m:e>
                            <m:sup>
                              <m:r>
                                <a:rPr lang="en-GB" sz="1350" i="1">
                                  <a:latin typeface="Cambria Math" panose="02040503050406030204" pitchFamily="18" charset="0"/>
                                </a:rPr>
                                <m:t>−</m:t>
                              </m:r>
                              <m:r>
                                <a:rPr lang="en-GB" sz="1350" i="1">
                                  <a:latin typeface="Cambria Math" panose="02040503050406030204" pitchFamily="18" charset="0"/>
                                </a:rPr>
                                <m:t>𝑥</m:t>
                              </m:r>
                            </m:sup>
                          </m:sSup>
                        </m:den>
                      </m:f>
                    </m:oMath>
                  </m:oMathPara>
                </a14:m>
                <a:endParaRPr lang="en-US" sz="1350"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5052526" y="1786089"/>
                <a:ext cx="1402435" cy="486095"/>
              </a:xfrm>
              <a:prstGeom prst="rect">
                <a:avLst/>
              </a:prstGeom>
              <a:blipFill>
                <a:blip r:embed="rId12"/>
                <a:stretch>
                  <a:fillRect/>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5347654" y="2288668"/>
            <a:ext cx="917239" cy="369332"/>
          </a:xfrm>
          <a:prstGeom prst="rect">
            <a:avLst/>
          </a:prstGeom>
          <a:noFill/>
        </p:spPr>
        <p:txBody>
          <a:bodyPr wrap="none" rtlCol="0">
            <a:spAutoFit/>
          </a:bodyPr>
          <a:lstStyle/>
          <a:p>
            <a:r>
              <a:rPr lang="en-GB" dirty="0"/>
              <a:t>sigmoid</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7127099" y="1738047"/>
                <a:ext cx="1940788" cy="972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𝑊𝑥</m:t>
                      </m:r>
                      <m:r>
                        <a:rPr lang="en-GB" sz="2100" i="1">
                          <a:latin typeface="Cambria Math" panose="02040503050406030204" pitchFamily="18" charset="0"/>
                        </a:rPr>
                        <m:t>=</m:t>
                      </m:r>
                      <m:nary>
                        <m:naryPr>
                          <m:chr m:val="∑"/>
                          <m:ctrlPr>
                            <a:rPr lang="en-GB" sz="2100" i="1">
                              <a:latin typeface="Cambria Math" panose="02040503050406030204" pitchFamily="18" charset="0"/>
                            </a:rPr>
                          </m:ctrlPr>
                        </m:naryPr>
                        <m:sub>
                          <m:r>
                            <m:rPr>
                              <m:brk m:alnAt="23"/>
                            </m:rPr>
                            <a:rPr lang="en-GB" sz="2100" i="1">
                              <a:latin typeface="Cambria Math" panose="02040503050406030204" pitchFamily="18" charset="0"/>
                            </a:rPr>
                            <m:t>1</m:t>
                          </m:r>
                        </m:sub>
                        <m:sup>
                          <m:r>
                            <a:rPr lang="en-GB" sz="2100" i="1">
                              <a:latin typeface="Cambria Math" panose="02040503050406030204" pitchFamily="18" charset="0"/>
                            </a:rPr>
                            <m:t>𝑛</m:t>
                          </m:r>
                        </m:sup>
                        <m:e>
                          <m:sSub>
                            <m:sSubPr>
                              <m:ctrlPr>
                                <a:rPr lang="en-GB" sz="2100" i="1">
                                  <a:latin typeface="Cambria Math" panose="02040503050406030204" pitchFamily="18" charset="0"/>
                                </a:rPr>
                              </m:ctrlPr>
                            </m:sSubPr>
                            <m:e>
                              <m:r>
                                <a:rPr lang="en-GB" sz="2100" i="1">
                                  <a:latin typeface="Cambria Math" panose="02040503050406030204" pitchFamily="18" charset="0"/>
                                </a:rPr>
                                <m:t>𝑊</m:t>
                              </m:r>
                            </m:e>
                            <m:sub>
                              <m:r>
                                <a:rPr lang="en-GB" sz="2100" i="1">
                                  <a:latin typeface="Cambria Math" panose="02040503050406030204" pitchFamily="18" charset="0"/>
                                </a:rPr>
                                <m:t>𝑖</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𝑖</m:t>
                              </m:r>
                            </m:sub>
                          </m:sSub>
                        </m:e>
                      </m:nary>
                    </m:oMath>
                  </m:oMathPara>
                </a14:m>
                <a:endParaRPr lang="en-US" sz="21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7127099" y="1738047"/>
                <a:ext cx="1940788" cy="972830"/>
              </a:xfrm>
              <a:prstGeom prst="rect">
                <a:avLst/>
              </a:prstGeom>
              <a:blipFill>
                <a:blip r:embed="rId13"/>
                <a:stretch>
                  <a:fillRect l="-7143" t="-102564" b="-15769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7388244" y="2724126"/>
            <a:ext cx="276992" cy="24177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CB6D33FF-6D2E-7056-7CB3-38F05CF92F30}"/>
              </a:ext>
            </a:extLst>
          </p:cNvPr>
          <p:cNvSpPr/>
          <p:nvPr/>
        </p:nvSpPr>
        <p:spPr>
          <a:xfrm>
            <a:off x="7152999" y="1675658"/>
            <a:ext cx="1892922" cy="1012072"/>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TextBox 29">
            <a:extLst>
              <a:ext uri="{FF2B5EF4-FFF2-40B4-BE49-F238E27FC236}">
                <a16:creationId xmlns:a16="http://schemas.microsoft.com/office/drawing/2014/main" id="{CC373D0B-5ADD-44C7-1D67-7A21441E0A84}"/>
              </a:ext>
            </a:extLst>
          </p:cNvPr>
          <p:cNvSpPr txBox="1"/>
          <p:nvPr/>
        </p:nvSpPr>
        <p:spPr>
          <a:xfrm>
            <a:off x="3319707" y="4126371"/>
            <a:ext cx="1276824" cy="369332"/>
          </a:xfrm>
          <a:prstGeom prst="rect">
            <a:avLst/>
          </a:prstGeom>
          <a:noFill/>
        </p:spPr>
        <p:txBody>
          <a:bodyPr wrap="none" rtlCol="0">
            <a:spAutoFit/>
          </a:bodyPr>
          <a:lstStyle/>
          <a:p>
            <a:r>
              <a:rPr lang="en-US" b="1" dirty="0">
                <a:solidFill>
                  <a:schemeClr val="accent6"/>
                </a:solidFill>
              </a:rPr>
              <a:t>parameters</a:t>
            </a:r>
          </a:p>
        </p:txBody>
      </p:sp>
      <p:sp>
        <p:nvSpPr>
          <p:cNvPr id="31" name="Rounded Rectangle 30">
            <a:extLst>
              <a:ext uri="{FF2B5EF4-FFF2-40B4-BE49-F238E27FC236}">
                <a16:creationId xmlns:a16="http://schemas.microsoft.com/office/drawing/2014/main" id="{2D7A2B74-6F77-60EE-DD96-3A6625A61243}"/>
              </a:ext>
            </a:extLst>
          </p:cNvPr>
          <p:cNvSpPr/>
          <p:nvPr/>
        </p:nvSpPr>
        <p:spPr>
          <a:xfrm>
            <a:off x="2234493" y="4142908"/>
            <a:ext cx="2497403" cy="15991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2" name="Picture 31">
            <a:extLst>
              <a:ext uri="{FF2B5EF4-FFF2-40B4-BE49-F238E27FC236}">
                <a16:creationId xmlns:a16="http://schemas.microsoft.com/office/drawing/2014/main" id="{133494B6-222A-49B8-1E40-D3C715D861A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95473" y="4470483"/>
            <a:ext cx="1502899" cy="685993"/>
          </a:xfrm>
          <a:prstGeom prst="rect">
            <a:avLst/>
          </a:prstGeom>
        </p:spPr>
      </p:pic>
      <p:pic>
        <p:nvPicPr>
          <p:cNvPr id="33" name="Picture 2" descr="Image result for imaging synaptic plasticity">
            <a:extLst>
              <a:ext uri="{FF2B5EF4-FFF2-40B4-BE49-F238E27FC236}">
                <a16:creationId xmlns:a16="http://schemas.microsoft.com/office/drawing/2014/main" id="{6AB44585-52A2-7B43-C02F-3C11B0F6F27B}"/>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2409638" y="4350607"/>
            <a:ext cx="560739" cy="555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DD60CB-AFA5-26C5-ACAC-9C6710B21E78}"/>
                  </a:ext>
                </a:extLst>
              </p:cNvPr>
              <p:cNvSpPr txBox="1"/>
              <p:nvPr/>
            </p:nvSpPr>
            <p:spPr>
              <a:xfrm>
                <a:off x="2200347" y="5263819"/>
                <a:ext cx="260712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1</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2</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3</m:t>
                              </m:r>
                            </m:sub>
                          </m:sSub>
                          <m:r>
                            <a:rPr lang="en-GB" sz="2100" i="1">
                              <a:latin typeface="Cambria Math" panose="02040503050406030204" pitchFamily="18" charset="0"/>
                            </a:rPr>
                            <m:t>…</m:t>
                          </m:r>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𝑛</m:t>
                              </m:r>
                            </m:sub>
                          </m:sSub>
                        </m:e>
                      </m:d>
                    </m:oMath>
                  </m:oMathPara>
                </a14:m>
                <a:endParaRPr lang="en-GB" sz="2100" dirty="0"/>
              </a:p>
            </p:txBody>
          </p:sp>
        </mc:Choice>
        <mc:Fallback xmlns="">
          <p:sp>
            <p:nvSpPr>
              <p:cNvPr id="34" name="TextBox 33">
                <a:extLst>
                  <a:ext uri="{FF2B5EF4-FFF2-40B4-BE49-F238E27FC236}">
                    <a16:creationId xmlns:a16="http://schemas.microsoft.com/office/drawing/2014/main" id="{F6DD60CB-AFA5-26C5-ACAC-9C6710B21E78}"/>
                  </a:ext>
                </a:extLst>
              </p:cNvPr>
              <p:cNvSpPr txBox="1">
                <a:spLocks noRot="1" noChangeAspect="1" noMove="1" noResize="1" noEditPoints="1" noAdjustHandles="1" noChangeArrowheads="1" noChangeShapeType="1" noTextEdit="1"/>
              </p:cNvSpPr>
              <p:nvPr/>
            </p:nvSpPr>
            <p:spPr>
              <a:xfrm>
                <a:off x="2200347" y="5263819"/>
                <a:ext cx="2607124" cy="415498"/>
              </a:xfrm>
              <a:prstGeom prst="rect">
                <a:avLst/>
              </a:prstGeom>
              <a:blipFill>
                <a:blip r:embed="rId16"/>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7B14BB4C-C6DC-16C1-24C7-EE5D6823B8D2}"/>
              </a:ext>
            </a:extLst>
          </p:cNvPr>
          <p:cNvCxnSpPr>
            <a:cxnSpLocks/>
          </p:cNvCxnSpPr>
          <p:nvPr/>
        </p:nvCxnSpPr>
        <p:spPr>
          <a:xfrm>
            <a:off x="5818482" y="2658980"/>
            <a:ext cx="317623" cy="3219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04F89E3-A6EB-175D-1199-C7CFF36F527D}"/>
              </a:ext>
            </a:extLst>
          </p:cNvPr>
          <p:cNvSpPr/>
          <p:nvPr/>
        </p:nvSpPr>
        <p:spPr>
          <a:xfrm>
            <a:off x="4968421" y="1691282"/>
            <a:ext cx="2021927" cy="943148"/>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42" name="Picture 41">
            <a:extLst>
              <a:ext uri="{FF2B5EF4-FFF2-40B4-BE49-F238E27FC236}">
                <a16:creationId xmlns:a16="http://schemas.microsoft.com/office/drawing/2014/main" id="{EA609EEF-DA9A-318E-9F37-73130E3390F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01030" y="2021061"/>
            <a:ext cx="581535" cy="440731"/>
          </a:xfrm>
          <a:prstGeom prst="rect">
            <a:avLst/>
          </a:prstGeom>
        </p:spPr>
      </p:pic>
      <p:sp>
        <p:nvSpPr>
          <p:cNvPr id="4" name="TextBox 3">
            <a:extLst>
              <a:ext uri="{FF2B5EF4-FFF2-40B4-BE49-F238E27FC236}">
                <a16:creationId xmlns:a16="http://schemas.microsoft.com/office/drawing/2014/main" id="{8878FA9C-073D-8E35-6D13-5522E9598275}"/>
              </a:ext>
            </a:extLst>
          </p:cNvPr>
          <p:cNvSpPr txBox="1"/>
          <p:nvPr/>
        </p:nvSpPr>
        <p:spPr>
          <a:xfrm>
            <a:off x="4933962" y="3415388"/>
            <a:ext cx="655629" cy="369332"/>
          </a:xfrm>
          <a:prstGeom prst="rect">
            <a:avLst/>
          </a:prstGeom>
          <a:noFill/>
        </p:spPr>
        <p:txBody>
          <a:bodyPr wrap="none" rtlCol="0">
            <a:spAutoFit/>
          </a:bodyPr>
          <a:lstStyle/>
          <a:p>
            <a:r>
              <a:rPr lang="en-GB" dirty="0"/>
              <a:t>“cat”</a:t>
            </a:r>
          </a:p>
        </p:txBody>
      </p:sp>
      <p:sp>
        <p:nvSpPr>
          <p:cNvPr id="3" name="Rectangle 2">
            <a:extLst>
              <a:ext uri="{FF2B5EF4-FFF2-40B4-BE49-F238E27FC236}">
                <a16:creationId xmlns:a16="http://schemas.microsoft.com/office/drawing/2014/main" id="{871F30DF-CFA7-5DAF-C70A-724E86D133FB}"/>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BD72D13E-B159-F2B0-00B6-54F34FC32715}"/>
              </a:ext>
            </a:extLst>
          </p:cNvPr>
          <p:cNvPicPr>
            <a:picLocks noChangeAspect="1"/>
          </p:cNvPicPr>
          <p:nvPr/>
        </p:nvPicPr>
        <p:blipFill>
          <a:blip r:embed="rId18"/>
          <a:stretch>
            <a:fillRect/>
          </a:stretch>
        </p:blipFill>
        <p:spPr>
          <a:xfrm>
            <a:off x="8091631" y="0"/>
            <a:ext cx="1052370" cy="1052370"/>
          </a:xfrm>
          <a:prstGeom prst="rect">
            <a:avLst/>
          </a:prstGeom>
        </p:spPr>
      </p:pic>
      <p:sp>
        <p:nvSpPr>
          <p:cNvPr id="8" name="Rectangle 3">
            <a:extLst>
              <a:ext uri="{FF2B5EF4-FFF2-40B4-BE49-F238E27FC236}">
                <a16:creationId xmlns:a16="http://schemas.microsoft.com/office/drawing/2014/main" id="{40A16F45-6643-1E72-AAF5-E1B90C3FF8BE}"/>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Neural networks</a:t>
            </a:r>
          </a:p>
        </p:txBody>
      </p:sp>
    </p:spTree>
    <p:extLst>
      <p:ext uri="{BB962C8B-B14F-4D97-AF65-F5344CB8AC3E}">
        <p14:creationId xmlns:p14="http://schemas.microsoft.com/office/powerpoint/2010/main" val="229253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2334184" y="2329430"/>
            <a:ext cx="2289622" cy="1734392"/>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44793" y="2800792"/>
            <a:ext cx="1268105" cy="105015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788719" y="2396200"/>
                <a:ext cx="39639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oMath>
                  </m:oMathPara>
                </a14:m>
                <a:endParaRPr lang="en-GB" sz="21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788719" y="2396200"/>
                <a:ext cx="396391" cy="415498"/>
              </a:xfrm>
              <a:prstGeom prst="rect">
                <a:avLst/>
              </a:prstGeom>
              <a:blipFill>
                <a:blip r:embed="rId6"/>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1868844" y="304108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C69D3355-BCC2-E69F-B08C-BB9F0D09B5C5}"/>
              </a:ext>
            </a:extLst>
          </p:cNvPr>
          <p:cNvSpPr txBox="1"/>
          <p:nvPr/>
        </p:nvSpPr>
        <p:spPr>
          <a:xfrm>
            <a:off x="3319707" y="4126371"/>
            <a:ext cx="1276824" cy="369332"/>
          </a:xfrm>
          <a:prstGeom prst="rect">
            <a:avLst/>
          </a:prstGeom>
          <a:noFill/>
        </p:spPr>
        <p:txBody>
          <a:bodyPr wrap="none" rtlCol="0">
            <a:spAutoFit/>
          </a:bodyPr>
          <a:lstStyle/>
          <a:p>
            <a:r>
              <a:rPr lang="en-US" b="1" dirty="0">
                <a:solidFill>
                  <a:schemeClr val="accent6"/>
                </a:solidFill>
              </a:rPr>
              <a:t>parameters</a:t>
            </a:r>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3481771" y="3451482"/>
            <a:ext cx="199804" cy="668944"/>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 name="Rounded Rectangle 37">
            <a:extLst>
              <a:ext uri="{FF2B5EF4-FFF2-40B4-BE49-F238E27FC236}">
                <a16:creationId xmlns:a16="http://schemas.microsoft.com/office/drawing/2014/main" id="{40BF798C-6A7B-9F8C-F1AE-43BA213763C9}"/>
              </a:ext>
            </a:extLst>
          </p:cNvPr>
          <p:cNvSpPr/>
          <p:nvPr/>
        </p:nvSpPr>
        <p:spPr>
          <a:xfrm>
            <a:off x="2234493" y="4142908"/>
            <a:ext cx="2497403" cy="15991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9" name="Picture 38">
            <a:extLst>
              <a:ext uri="{FF2B5EF4-FFF2-40B4-BE49-F238E27FC236}">
                <a16:creationId xmlns:a16="http://schemas.microsoft.com/office/drawing/2014/main" id="{E36E8B10-51E5-7132-E78B-91D7802EAFA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95473" y="4470483"/>
            <a:ext cx="1502899" cy="685993"/>
          </a:xfrm>
          <a:prstGeom prst="rect">
            <a:avLst/>
          </a:prstGeom>
        </p:spPr>
      </p:pic>
      <p:pic>
        <p:nvPicPr>
          <p:cNvPr id="40" name="Picture 2" descr="Image result for imaging synaptic plasticity">
            <a:extLst>
              <a:ext uri="{FF2B5EF4-FFF2-40B4-BE49-F238E27FC236}">
                <a16:creationId xmlns:a16="http://schemas.microsoft.com/office/drawing/2014/main" id="{91B99125-5765-9174-98C0-A66BD6BE757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409638" y="4350607"/>
            <a:ext cx="560739" cy="5550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5CB72C-4E99-1FAC-3FFB-55F4611530ED}"/>
                  </a:ext>
                </a:extLst>
              </p:cNvPr>
              <p:cNvSpPr txBox="1"/>
              <p:nvPr/>
            </p:nvSpPr>
            <p:spPr>
              <a:xfrm>
                <a:off x="2200347" y="5263819"/>
                <a:ext cx="260712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1</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2</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3</m:t>
                              </m:r>
                            </m:sub>
                          </m:sSub>
                          <m:r>
                            <a:rPr lang="en-GB" sz="2100" i="1">
                              <a:latin typeface="Cambria Math" panose="02040503050406030204" pitchFamily="18" charset="0"/>
                            </a:rPr>
                            <m:t>…</m:t>
                          </m:r>
                          <m:sSub>
                            <m:sSubPr>
                              <m:ctrlPr>
                                <a:rPr lang="en-GB" sz="2100" i="1">
                                  <a:latin typeface="Cambria Math" panose="02040503050406030204" pitchFamily="18" charset="0"/>
                                </a:rPr>
                              </m:ctrlPr>
                            </m:sSubPr>
                            <m:e>
                              <m:r>
                                <a:rPr lang="en-GB" sz="2100" i="1">
                                  <a:latin typeface="Cambria Math" panose="02040503050406030204" pitchFamily="18" charset="0"/>
                                </a:rPr>
                                <m:t>𝑤</m:t>
                              </m:r>
                            </m:e>
                            <m:sub>
                              <m:r>
                                <a:rPr lang="en-GB" sz="2100" i="1">
                                  <a:latin typeface="Cambria Math" panose="02040503050406030204" pitchFamily="18" charset="0"/>
                                </a:rPr>
                                <m:t>𝑛</m:t>
                              </m:r>
                            </m:sub>
                          </m:sSub>
                        </m:e>
                      </m:d>
                    </m:oMath>
                  </m:oMathPara>
                </a14:m>
                <a:endParaRPr lang="en-GB" sz="2100" dirty="0"/>
              </a:p>
            </p:txBody>
          </p:sp>
        </mc:Choice>
        <mc:Fallback xmlns="">
          <p:sp>
            <p:nvSpPr>
              <p:cNvPr id="36" name="TextBox 35">
                <a:extLst>
                  <a:ext uri="{FF2B5EF4-FFF2-40B4-BE49-F238E27FC236}">
                    <a16:creationId xmlns:a16="http://schemas.microsoft.com/office/drawing/2014/main" id="{255CB72C-4E99-1FAC-3FFB-55F4611530ED}"/>
                  </a:ext>
                </a:extLst>
              </p:cNvPr>
              <p:cNvSpPr txBox="1">
                <a:spLocks noRot="1" noChangeAspect="1" noMove="1" noResize="1" noEditPoints="1" noAdjustHandles="1" noChangeArrowheads="1" noChangeShapeType="1" noTextEdit="1"/>
              </p:cNvSpPr>
              <p:nvPr/>
            </p:nvSpPr>
            <p:spPr>
              <a:xfrm>
                <a:off x="2200347" y="5263819"/>
                <a:ext cx="2607124" cy="4154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379375" y="3963402"/>
                <a:ext cx="1205202" cy="111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f>
                            <m:fPr>
                              <m:type m:val="noBar"/>
                              <m:ctrlPr>
                                <a:rPr lang="en-GB" sz="2100" i="1">
                                  <a:latin typeface="Cambria Math" panose="02040503050406030204" pitchFamily="18" charset="0"/>
                                </a:rPr>
                              </m:ctrlPr>
                            </m:fPr>
                            <m:num>
                              <m:f>
                                <m:fPr>
                                  <m:type m:val="noBar"/>
                                  <m:ctrlPr>
                                    <a:rPr lang="en-GB" sz="2100" i="1">
                                      <a:latin typeface="Cambria Math" panose="02040503050406030204" pitchFamily="18" charset="0"/>
                                    </a:rPr>
                                  </m:ctrlPr>
                                </m:fPr>
                                <m:num>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1</m:t>
                                      </m:r>
                                    </m:sub>
                                  </m:sSub>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2</m:t>
                                      </m:r>
                                    </m:sub>
                                  </m:sSub>
                                </m:den>
                              </m:f>
                            </m:num>
                            <m:den>
                              <m:f>
                                <m:fPr>
                                  <m:type m:val="noBar"/>
                                  <m:ctrlPr>
                                    <a:rPr lang="en-GB" sz="2100" i="1">
                                      <a:latin typeface="Cambria Math" panose="02040503050406030204" pitchFamily="18" charset="0"/>
                                    </a:rPr>
                                  </m:ctrlPr>
                                </m:fPr>
                                <m:num>
                                  <m:eqArr>
                                    <m:eqArrPr>
                                      <m:ctrlPr>
                                        <a:rPr lang="en-GB" sz="2100" i="1">
                                          <a:latin typeface="Cambria Math" panose="02040503050406030204" pitchFamily="18" charset="0"/>
                                        </a:rPr>
                                      </m:ctrlPr>
                                    </m:eqArrPr>
                                    <m:e>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3</m:t>
                                          </m:r>
                                        </m:sub>
                                      </m:sSub>
                                    </m:e>
                                    <m:e>
                                      <m:r>
                                        <a:rPr lang="en-GB" sz="2100" i="1">
                                          <a:latin typeface="Cambria Math" panose="02040503050406030204" pitchFamily="18" charset="0"/>
                                        </a:rPr>
                                        <m:t>…</m:t>
                                      </m:r>
                                    </m:e>
                                  </m:eqArr>
                                </m:num>
                                <m:den>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𝑛</m:t>
                                      </m:r>
                                    </m:sub>
                                  </m:sSub>
                                </m:den>
                              </m:f>
                            </m:den>
                          </m:f>
                        </m:e>
                      </m:d>
                    </m:oMath>
                  </m:oMathPara>
                </a14:m>
                <a:endParaRPr lang="en-GB" sz="21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379375" y="3963402"/>
                <a:ext cx="1205202" cy="111940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2992843" y="3036585"/>
                <a:ext cx="103573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ea typeface="Cambria Math" panose="02040503050406030204" pitchFamily="18" charset="0"/>
                        </a:rPr>
                        <m:t>𝜃</m:t>
                      </m:r>
                      <m:r>
                        <a:rPr lang="en-GB" sz="2100" i="1">
                          <a:latin typeface="Cambria Math" panose="02040503050406030204" pitchFamily="18" charset="0"/>
                        </a:rPr>
                        <m:t>)</m:t>
                      </m:r>
                    </m:oMath>
                  </m:oMathPara>
                </a14:m>
                <a:endParaRPr lang="en-GB" sz="21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2992843" y="3036585"/>
                <a:ext cx="1035733" cy="415498"/>
              </a:xfrm>
              <a:prstGeom prst="rect">
                <a:avLst/>
              </a:prstGeom>
              <a:blipFill>
                <a:blip r:embed="rId11"/>
                <a:stretch>
                  <a:fillRect b="-18182"/>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2871981" y="3041089"/>
            <a:ext cx="1161990" cy="41039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3011772" y="3047628"/>
                <a:ext cx="114255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r>
                        <a:rPr lang="en-GB" sz="2100" i="1">
                          <a:latin typeface="Cambria Math" panose="02040503050406030204" pitchFamily="18" charset="0"/>
                        </a:rPr>
                        <m:t>𝑊</m:t>
                      </m:r>
                      <m:r>
                        <a:rPr lang="en-GB" sz="2100" i="1">
                          <a:latin typeface="Cambria Math" panose="02040503050406030204" pitchFamily="18" charset="0"/>
                        </a:rPr>
                        <m:t>)</m:t>
                      </m:r>
                    </m:oMath>
                  </m:oMathPara>
                </a14:m>
                <a:endParaRPr lang="en-GB" sz="21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3011772" y="3047628"/>
                <a:ext cx="1142557" cy="415498"/>
              </a:xfrm>
              <a:prstGeom prst="rect">
                <a:avLst/>
              </a:prstGeom>
              <a:blipFill>
                <a:blip r:embed="rId12"/>
                <a:stretch>
                  <a:fillRect r="-111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2564966" y="1817848"/>
                <a:ext cx="2068130"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700" i="1">
                          <a:latin typeface="Cambria Math" panose="02040503050406030204" pitchFamily="18" charset="0"/>
                        </a:rPr>
                        <m:t>𝑦</m:t>
                      </m:r>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ea typeface="Cambria Math" panose="02040503050406030204" pitchFamily="18" charset="0"/>
                        </a:rPr>
                        <m:t>𝑊</m:t>
                      </m:r>
                      <m:r>
                        <a:rPr lang="en-GB" sz="2700" i="1">
                          <a:latin typeface="Cambria Math" panose="02040503050406030204" pitchFamily="18" charset="0"/>
                        </a:rPr>
                        <m:t>)</m:t>
                      </m:r>
                    </m:oMath>
                  </m:oMathPara>
                </a14:m>
                <a:endParaRPr lang="en-GB" sz="27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2564966" y="1817848"/>
                <a:ext cx="2068130" cy="507831"/>
              </a:xfrm>
              <a:prstGeom prst="rect">
                <a:avLst/>
              </a:prstGeom>
              <a:blipFill>
                <a:blip r:embed="rId13"/>
                <a:stretch>
                  <a:fillRect r="-1227" b="-17073"/>
                </a:stretch>
              </a:blipFill>
            </p:spPr>
            <p:txBody>
              <a:bodyPr/>
              <a:lstStyle/>
              <a:p>
                <a:r>
                  <a:rPr lang="en-US">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4782592" y="295686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5274208" y="2953730"/>
                <a:ext cx="255749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700" i="1">
                              <a:latin typeface="Cambria Math" panose="02040503050406030204" pitchFamily="18" charset="0"/>
                            </a:rPr>
                          </m:ctrlPr>
                        </m:accPr>
                        <m:e>
                          <m:r>
                            <a:rPr lang="en-GB" sz="2700" i="1">
                              <a:latin typeface="Cambria Math" panose="02040503050406030204" pitchFamily="18" charset="0"/>
                            </a:rPr>
                            <m:t>𝑦</m:t>
                          </m:r>
                        </m:e>
                      </m:acc>
                      <m:r>
                        <a:rPr lang="en-GB" sz="2700" i="1">
                          <a:latin typeface="Cambria Math" panose="02040503050406030204" pitchFamily="18" charset="0"/>
                        </a:rPr>
                        <m:t>=</m:t>
                      </m:r>
                      <m:r>
                        <m:rPr>
                          <m:sty m:val="p"/>
                        </m:rPr>
                        <a:rPr lang="el-GR" sz="2700" i="1">
                          <a:latin typeface="Cambria Math" panose="02040503050406030204" pitchFamily="18" charset="0"/>
                          <a:ea typeface="Cambria Math" panose="02040503050406030204" pitchFamily="18" charset="0"/>
                        </a:rPr>
                        <m:t>Φ</m:t>
                      </m:r>
                      <m:d>
                        <m:dPr>
                          <m:begChr m:val="["/>
                          <m:endChr m:val="]"/>
                          <m:ctrlPr>
                            <a:rPr lang="en-GB" sz="2700" i="1">
                              <a:latin typeface="Cambria Math" panose="02040503050406030204" pitchFamily="18" charset="0"/>
                            </a:rPr>
                          </m:ctrlPr>
                        </m:dPr>
                        <m:e>
                          <m:r>
                            <a:rPr lang="en-GB" sz="2700" i="1">
                              <a:latin typeface="Cambria Math" panose="02040503050406030204" pitchFamily="18" charset="0"/>
                            </a:rPr>
                            <m:t>𝑏</m:t>
                          </m:r>
                          <m:r>
                            <a:rPr lang="en-GB" sz="2700" i="1">
                              <a:latin typeface="Cambria Math" panose="02040503050406030204" pitchFamily="18" charset="0"/>
                            </a:rPr>
                            <m:t>+</m:t>
                          </m:r>
                          <m:r>
                            <a:rPr lang="en-GB" sz="2700" i="1">
                              <a:latin typeface="Cambria Math" panose="02040503050406030204" pitchFamily="18" charset="0"/>
                            </a:rPr>
                            <m:t>𝑊𝑥</m:t>
                          </m:r>
                        </m:e>
                      </m:d>
                    </m:oMath>
                  </m:oMathPara>
                </a14:m>
                <a:endParaRPr lang="en-GB" sz="27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5274208" y="2953730"/>
                <a:ext cx="2557495" cy="507831"/>
              </a:xfrm>
              <a:prstGeom prst="rect">
                <a:avLst/>
              </a:prstGeom>
              <a:blipFill>
                <a:blip r:embed="rId14"/>
                <a:stretch>
                  <a:fillRect t="-7317"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5052526" y="1786089"/>
                <a:ext cx="1402435" cy="4860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Φ</m:t>
                      </m:r>
                      <m:r>
                        <a:rPr lang="en-GB" sz="1350" i="1">
                          <a:latin typeface="Cambria Math" panose="02040503050406030204" pitchFamily="18" charset="0"/>
                          <a:ea typeface="Cambria Math" panose="02040503050406030204" pitchFamily="18" charset="0"/>
                        </a:rPr>
                        <m:t>(</m:t>
                      </m:r>
                      <m:r>
                        <a:rPr lang="en-GB" sz="1350" i="1">
                          <a:latin typeface="Cambria Math" panose="02040503050406030204" pitchFamily="18" charset="0"/>
                          <a:ea typeface="Cambria Math" panose="02040503050406030204" pitchFamily="18" charset="0"/>
                        </a:rPr>
                        <m:t>𝑥</m:t>
                      </m:r>
                      <m:r>
                        <a:rPr lang="en-GB" sz="1350" i="1">
                          <a:latin typeface="Cambria Math" panose="02040503050406030204" pitchFamily="18" charset="0"/>
                          <a:ea typeface="Cambria Math" panose="02040503050406030204" pitchFamily="18" charset="0"/>
                        </a:rPr>
                        <m:t>)=</m:t>
                      </m:r>
                      <m:f>
                        <m:fPr>
                          <m:ctrlPr>
                            <a:rPr lang="en-GB" sz="1350" i="1">
                              <a:latin typeface="Cambria Math" panose="02040503050406030204" pitchFamily="18" charset="0"/>
                            </a:rPr>
                          </m:ctrlPr>
                        </m:fPr>
                        <m:num>
                          <m:r>
                            <a:rPr lang="en-GB" sz="1350" i="1">
                              <a:latin typeface="Cambria Math" panose="02040503050406030204" pitchFamily="18" charset="0"/>
                            </a:rPr>
                            <m:t>1</m:t>
                          </m:r>
                        </m:num>
                        <m:den>
                          <m:r>
                            <a:rPr lang="en-GB" sz="1350" i="1">
                              <a:latin typeface="Cambria Math" panose="02040503050406030204" pitchFamily="18" charset="0"/>
                            </a:rPr>
                            <m:t>1+</m:t>
                          </m:r>
                          <m:sSup>
                            <m:sSupPr>
                              <m:ctrlPr>
                                <a:rPr lang="en-GB" sz="1350" i="1">
                                  <a:latin typeface="Cambria Math" panose="02040503050406030204" pitchFamily="18" charset="0"/>
                                </a:rPr>
                              </m:ctrlPr>
                            </m:sSupPr>
                            <m:e>
                              <m:r>
                                <a:rPr lang="en-GB" sz="1350" i="1">
                                  <a:latin typeface="Cambria Math" panose="02040503050406030204" pitchFamily="18" charset="0"/>
                                </a:rPr>
                                <m:t>𝑒</m:t>
                              </m:r>
                            </m:e>
                            <m:sup>
                              <m:r>
                                <a:rPr lang="en-GB" sz="1350" i="1">
                                  <a:latin typeface="Cambria Math" panose="02040503050406030204" pitchFamily="18" charset="0"/>
                                </a:rPr>
                                <m:t>−</m:t>
                              </m:r>
                              <m:r>
                                <a:rPr lang="en-GB" sz="1350" i="1">
                                  <a:latin typeface="Cambria Math" panose="02040503050406030204" pitchFamily="18" charset="0"/>
                                </a:rPr>
                                <m:t>𝑥</m:t>
                              </m:r>
                            </m:sup>
                          </m:sSup>
                        </m:den>
                      </m:f>
                    </m:oMath>
                  </m:oMathPara>
                </a14:m>
                <a:endParaRPr lang="en-US" sz="1350"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5052526" y="1786089"/>
                <a:ext cx="1402435" cy="486095"/>
              </a:xfrm>
              <a:prstGeom prst="rect">
                <a:avLst/>
              </a:prstGeom>
              <a:blipFill>
                <a:blip r:embed="rId15"/>
                <a:stretch>
                  <a:fillRect/>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5347654" y="2288668"/>
            <a:ext cx="917239" cy="369332"/>
          </a:xfrm>
          <a:prstGeom prst="rect">
            <a:avLst/>
          </a:prstGeom>
          <a:noFill/>
        </p:spPr>
        <p:txBody>
          <a:bodyPr wrap="none" rtlCol="0">
            <a:spAutoFit/>
          </a:bodyPr>
          <a:lstStyle/>
          <a:p>
            <a:r>
              <a:rPr lang="en-GB" dirty="0"/>
              <a:t>sigmoid</a:t>
            </a:r>
          </a:p>
        </p:txBody>
      </p:sp>
      <p:cxnSp>
        <p:nvCxnSpPr>
          <p:cNvPr id="82" name="Straight Arrow Connector 81">
            <a:extLst>
              <a:ext uri="{FF2B5EF4-FFF2-40B4-BE49-F238E27FC236}">
                <a16:creationId xmlns:a16="http://schemas.microsoft.com/office/drawing/2014/main" id="{58E4DAA5-15A8-1492-822D-1BF3C1834860}"/>
              </a:ext>
            </a:extLst>
          </p:cNvPr>
          <p:cNvCxnSpPr>
            <a:cxnSpLocks/>
          </p:cNvCxnSpPr>
          <p:nvPr/>
        </p:nvCxnSpPr>
        <p:spPr>
          <a:xfrm>
            <a:off x="5818482" y="2658980"/>
            <a:ext cx="317623" cy="3219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7127099" y="1738047"/>
                <a:ext cx="1940788" cy="972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𝑊𝑥</m:t>
                      </m:r>
                      <m:r>
                        <a:rPr lang="en-GB" sz="2100" i="1">
                          <a:latin typeface="Cambria Math" panose="02040503050406030204" pitchFamily="18" charset="0"/>
                        </a:rPr>
                        <m:t>=</m:t>
                      </m:r>
                      <m:nary>
                        <m:naryPr>
                          <m:chr m:val="∑"/>
                          <m:ctrlPr>
                            <a:rPr lang="en-GB" sz="2100" i="1">
                              <a:latin typeface="Cambria Math" panose="02040503050406030204" pitchFamily="18" charset="0"/>
                            </a:rPr>
                          </m:ctrlPr>
                        </m:naryPr>
                        <m:sub>
                          <m:r>
                            <m:rPr>
                              <m:brk m:alnAt="23"/>
                            </m:rPr>
                            <a:rPr lang="en-GB" sz="2100" i="1">
                              <a:latin typeface="Cambria Math" panose="02040503050406030204" pitchFamily="18" charset="0"/>
                            </a:rPr>
                            <m:t>1</m:t>
                          </m:r>
                        </m:sub>
                        <m:sup>
                          <m:r>
                            <a:rPr lang="en-GB" sz="2100" i="1">
                              <a:latin typeface="Cambria Math" panose="02040503050406030204" pitchFamily="18" charset="0"/>
                            </a:rPr>
                            <m:t>𝑛</m:t>
                          </m:r>
                        </m:sup>
                        <m:e>
                          <m:sSub>
                            <m:sSubPr>
                              <m:ctrlPr>
                                <a:rPr lang="en-GB" sz="2100" i="1">
                                  <a:latin typeface="Cambria Math" panose="02040503050406030204" pitchFamily="18" charset="0"/>
                                </a:rPr>
                              </m:ctrlPr>
                            </m:sSubPr>
                            <m:e>
                              <m:r>
                                <a:rPr lang="en-GB" sz="2100" i="1">
                                  <a:latin typeface="Cambria Math" panose="02040503050406030204" pitchFamily="18" charset="0"/>
                                </a:rPr>
                                <m:t>𝑊</m:t>
                              </m:r>
                            </m:e>
                            <m:sub>
                              <m:r>
                                <a:rPr lang="en-GB" sz="2100" i="1">
                                  <a:latin typeface="Cambria Math" panose="02040503050406030204" pitchFamily="18" charset="0"/>
                                </a:rPr>
                                <m:t>𝑖</m:t>
                              </m:r>
                            </m:sub>
                          </m:sSub>
                          <m:sSub>
                            <m:sSubPr>
                              <m:ctrlPr>
                                <a:rPr lang="en-GB" sz="2100" i="1">
                                  <a:latin typeface="Cambria Math" panose="02040503050406030204" pitchFamily="18" charset="0"/>
                                </a:rPr>
                              </m:ctrlPr>
                            </m:sSubPr>
                            <m:e>
                              <m:r>
                                <a:rPr lang="en-GB" sz="2100" i="1">
                                  <a:latin typeface="Cambria Math" panose="02040503050406030204" pitchFamily="18" charset="0"/>
                                </a:rPr>
                                <m:t>𝑥</m:t>
                              </m:r>
                            </m:e>
                            <m:sub>
                              <m:r>
                                <a:rPr lang="en-GB" sz="2100" i="1">
                                  <a:latin typeface="Cambria Math" panose="02040503050406030204" pitchFamily="18" charset="0"/>
                                </a:rPr>
                                <m:t>𝑖</m:t>
                              </m:r>
                            </m:sub>
                          </m:sSub>
                        </m:e>
                      </m:nary>
                    </m:oMath>
                  </m:oMathPara>
                </a14:m>
                <a:endParaRPr lang="en-US" sz="21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7127099" y="1738047"/>
                <a:ext cx="1940788" cy="972830"/>
              </a:xfrm>
              <a:prstGeom prst="rect">
                <a:avLst/>
              </a:prstGeom>
              <a:blipFill>
                <a:blip r:embed="rId16"/>
                <a:stretch>
                  <a:fillRect l="-7143" t="-102564" b="-157692"/>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7388244" y="2724126"/>
            <a:ext cx="276992" cy="24177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248BCEE-C4A8-3400-C2A0-531D38DDEE79}"/>
              </a:ext>
            </a:extLst>
          </p:cNvPr>
          <p:cNvSpPr/>
          <p:nvPr/>
        </p:nvSpPr>
        <p:spPr>
          <a:xfrm>
            <a:off x="4968421" y="1691282"/>
            <a:ext cx="2021927" cy="943148"/>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Rounded Rectangle 85">
            <a:extLst>
              <a:ext uri="{FF2B5EF4-FFF2-40B4-BE49-F238E27FC236}">
                <a16:creationId xmlns:a16="http://schemas.microsoft.com/office/drawing/2014/main" id="{CB6D33FF-6D2E-7056-7CB3-38F05CF92F30}"/>
              </a:ext>
            </a:extLst>
          </p:cNvPr>
          <p:cNvSpPr/>
          <p:nvPr/>
        </p:nvSpPr>
        <p:spPr>
          <a:xfrm>
            <a:off x="7152999" y="1675658"/>
            <a:ext cx="1892922" cy="1012072"/>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495E17-5B84-93AD-3552-EA6F863E4BA5}"/>
                  </a:ext>
                </a:extLst>
              </p:cNvPr>
              <p:cNvSpPr txBox="1"/>
              <p:nvPr/>
            </p:nvSpPr>
            <p:spPr>
              <a:xfrm>
                <a:off x="5864107" y="4152957"/>
                <a:ext cx="243368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𝑊</m:t>
                      </m:r>
                      <m:r>
                        <a:rPr lang="en-GB" sz="2100" i="1">
                          <a:latin typeface="Cambria Math" panose="02040503050406030204" pitchFamily="18" charset="0"/>
                        </a:rPr>
                        <m:t>=</m:t>
                      </m:r>
                      <m:r>
                        <a:rPr lang="en-GB" sz="2100" i="1">
                          <a:latin typeface="Cambria Math" panose="02040503050406030204" pitchFamily="18" charset="0"/>
                        </a:rPr>
                        <m:t>𝑊</m:t>
                      </m:r>
                      <m:r>
                        <a:rPr lang="en-GB" sz="2100" i="1">
                          <a:latin typeface="Cambria Math" panose="02040503050406030204" pitchFamily="18" charset="0"/>
                        </a:rPr>
                        <m:t>+</m:t>
                      </m:r>
                      <m:d>
                        <m:dPr>
                          <m:begChr m:val="["/>
                          <m:endChr m:val="]"/>
                          <m:ctrlPr>
                            <a:rPr lang="en-GB" sz="2100" i="1">
                              <a:latin typeface="Cambria Math" panose="02040503050406030204" pitchFamily="18" charset="0"/>
                            </a:rPr>
                          </m:ctrlPr>
                        </m:dPr>
                        <m:e>
                          <m:r>
                            <a:rPr lang="en-GB" sz="2100" i="1">
                              <a:latin typeface="Cambria Math" panose="02040503050406030204" pitchFamily="18" charset="0"/>
                            </a:rPr>
                            <m:t>∆</m:t>
                          </m:r>
                          <m:r>
                            <a:rPr lang="en-GB" sz="2100" i="1">
                              <a:latin typeface="Cambria Math" panose="02040503050406030204" pitchFamily="18" charset="0"/>
                              <a:ea typeface="Cambria Math" panose="02040503050406030204" pitchFamily="18" charset="0"/>
                            </a:rPr>
                            <m:t>𝑊</m:t>
                          </m:r>
                          <m:r>
                            <a:rPr lang="en-GB" sz="2100" i="1">
                              <a:latin typeface="Cambria Math" panose="02040503050406030204" pitchFamily="18" charset="0"/>
                              <a:ea typeface="Cambria Math" panose="02040503050406030204" pitchFamily="18" charset="0"/>
                            </a:rPr>
                            <m:t>∙</m:t>
                          </m:r>
                          <m:r>
                            <a:rPr lang="en-GB" sz="2100" i="1">
                              <a:latin typeface="Cambria Math" panose="02040503050406030204" pitchFamily="18" charset="0"/>
                              <a:ea typeface="Cambria Math" panose="02040503050406030204" pitchFamily="18" charset="0"/>
                            </a:rPr>
                            <m:t>𝛼</m:t>
                          </m:r>
                        </m:e>
                      </m:d>
                    </m:oMath>
                  </m:oMathPara>
                </a14:m>
                <a:endParaRPr lang="en-GB" sz="2100" dirty="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4D495E17-5B84-93AD-3552-EA6F863E4BA5}"/>
                  </a:ext>
                </a:extLst>
              </p:cNvPr>
              <p:cNvSpPr txBox="1">
                <a:spLocks noRot="1" noChangeAspect="1" noMove="1" noResize="1" noEditPoints="1" noAdjustHandles="1" noChangeArrowheads="1" noChangeShapeType="1" noTextEdit="1"/>
              </p:cNvSpPr>
              <p:nvPr/>
            </p:nvSpPr>
            <p:spPr>
              <a:xfrm>
                <a:off x="5864107" y="4152957"/>
                <a:ext cx="2433680" cy="41549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4407BA-766C-9413-B6D3-FF646EC1C7C8}"/>
                  </a:ext>
                </a:extLst>
              </p:cNvPr>
              <p:cNvSpPr txBox="1"/>
              <p:nvPr/>
            </p:nvSpPr>
            <p:spPr>
              <a:xfrm>
                <a:off x="5824946" y="4457254"/>
                <a:ext cx="2688172" cy="87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ea typeface="Cambria Math" panose="02040503050406030204" pitchFamily="18" charset="0"/>
                        </a:rPr>
                        <m:t>∆</m:t>
                      </m:r>
                      <m:r>
                        <a:rPr lang="en-GB" sz="2100" i="1">
                          <a:latin typeface="Cambria Math" panose="02040503050406030204" pitchFamily="18" charset="0"/>
                          <a:ea typeface="Cambria Math" panose="02040503050406030204" pitchFamily="18" charset="0"/>
                        </a:rPr>
                        <m:t>𝑊</m:t>
                      </m:r>
                      <m:r>
                        <a:rPr lang="en-GB" sz="2100" i="1">
                          <a:latin typeface="Cambria Math" panose="02040503050406030204" pitchFamily="18" charset="0"/>
                          <a:ea typeface="Cambria Math" panose="02040503050406030204" pitchFamily="18" charset="0"/>
                        </a:rPr>
                        <m:t>=</m:t>
                      </m:r>
                      <m:nary>
                        <m:naryPr>
                          <m:chr m:val="∑"/>
                          <m:subHide m:val="on"/>
                          <m:supHide m:val="on"/>
                          <m:ctrlPr>
                            <a:rPr lang="en-GB" sz="2100" i="1">
                              <a:latin typeface="Cambria Math" panose="02040503050406030204" pitchFamily="18" charset="0"/>
                              <a:ea typeface="Cambria Math" panose="02040503050406030204" pitchFamily="18" charset="0"/>
                            </a:rPr>
                          </m:ctrlPr>
                        </m:naryPr>
                        <m:sub/>
                        <m:sup/>
                        <m:e>
                          <m:r>
                            <a:rPr lang="en-GB" sz="2100" i="1">
                              <a:latin typeface="Cambria Math" panose="02040503050406030204" pitchFamily="18" charset="0"/>
                              <a:ea typeface="Cambria Math" panose="02040503050406030204" pitchFamily="18" charset="0"/>
                            </a:rPr>
                            <m:t>𝑥</m:t>
                          </m:r>
                          <m:r>
                            <a:rPr lang="en-GB" sz="2100" i="1">
                              <a:latin typeface="Cambria Math" panose="02040503050406030204" pitchFamily="18" charset="0"/>
                              <a:ea typeface="Cambria Math" panose="02040503050406030204" pitchFamily="18" charset="0"/>
                            </a:rPr>
                            <m:t> ∙(</m:t>
                          </m:r>
                          <m:r>
                            <a:rPr lang="en-GB" sz="2100" i="1">
                              <a:latin typeface="Cambria Math" panose="02040503050406030204" pitchFamily="18" charset="0"/>
                              <a:ea typeface="Cambria Math" panose="02040503050406030204" pitchFamily="18" charset="0"/>
                            </a:rPr>
                            <m:t>𝑦</m:t>
                          </m:r>
                          <m:r>
                            <a:rPr lang="en-GB" sz="2100" i="1">
                              <a:latin typeface="Cambria Math" panose="02040503050406030204" pitchFamily="18" charset="0"/>
                              <a:ea typeface="Cambria Math" panose="02040503050406030204" pitchFamily="18" charset="0"/>
                            </a:rPr>
                            <m:t>−</m:t>
                          </m:r>
                          <m:acc>
                            <m:accPr>
                              <m:chr m:val="̂"/>
                              <m:ctrlPr>
                                <a:rPr lang="en-GB" sz="2100" i="1">
                                  <a:latin typeface="Cambria Math" panose="02040503050406030204" pitchFamily="18" charset="0"/>
                                  <a:ea typeface="Cambria Math" panose="02040503050406030204" pitchFamily="18" charset="0"/>
                                </a:rPr>
                              </m:ctrlPr>
                            </m:accPr>
                            <m:e>
                              <m:r>
                                <a:rPr lang="en-GB" sz="2100" i="1">
                                  <a:latin typeface="Cambria Math" panose="02040503050406030204" pitchFamily="18" charset="0"/>
                                  <a:ea typeface="Cambria Math" panose="02040503050406030204" pitchFamily="18" charset="0"/>
                                </a:rPr>
                                <m:t>𝑦</m:t>
                              </m:r>
                            </m:e>
                          </m:acc>
                          <m:r>
                            <a:rPr lang="en-GB" sz="2100" i="1">
                              <a:latin typeface="Cambria Math" panose="02040503050406030204" pitchFamily="18" charset="0"/>
                              <a:ea typeface="Cambria Math" panose="02040503050406030204" pitchFamily="18" charset="0"/>
                            </a:rPr>
                            <m:t>)</m:t>
                          </m:r>
                        </m:e>
                      </m:nary>
                    </m:oMath>
                  </m:oMathPara>
                </a14:m>
                <a:endParaRPr lang="en-GB" sz="2100" dirty="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224407BA-766C-9413-B6D3-FF646EC1C7C8}"/>
                  </a:ext>
                </a:extLst>
              </p:cNvPr>
              <p:cNvSpPr txBox="1">
                <a:spLocks noRot="1" noChangeAspect="1" noMove="1" noResize="1" noEditPoints="1" noAdjustHandles="1" noChangeArrowheads="1" noChangeShapeType="1" noTextEdit="1"/>
              </p:cNvSpPr>
              <p:nvPr/>
            </p:nvSpPr>
            <p:spPr>
              <a:xfrm>
                <a:off x="5824946" y="4457254"/>
                <a:ext cx="2688172" cy="874791"/>
              </a:xfrm>
              <a:prstGeom prst="rect">
                <a:avLst/>
              </a:prstGeom>
              <a:blipFill>
                <a:blip r:embed="rId18"/>
                <a:stretch>
                  <a:fillRect l="-4225" t="-123944" b="-171831"/>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7DC73A9D-0C8B-087E-7BB6-6C15B96D15B8}"/>
              </a:ext>
            </a:extLst>
          </p:cNvPr>
          <p:cNvSpPr/>
          <p:nvPr/>
        </p:nvSpPr>
        <p:spPr>
          <a:xfrm>
            <a:off x="5788852" y="3668082"/>
            <a:ext cx="3231169" cy="21802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TextBox 2">
            <a:extLst>
              <a:ext uri="{FF2B5EF4-FFF2-40B4-BE49-F238E27FC236}">
                <a16:creationId xmlns:a16="http://schemas.microsoft.com/office/drawing/2014/main" id="{6202F126-0244-88A4-9C72-77E66869D3F7}"/>
              </a:ext>
            </a:extLst>
          </p:cNvPr>
          <p:cNvSpPr txBox="1"/>
          <p:nvPr/>
        </p:nvSpPr>
        <p:spPr>
          <a:xfrm>
            <a:off x="5903420" y="3724801"/>
            <a:ext cx="1628138" cy="369332"/>
          </a:xfrm>
          <a:prstGeom prst="rect">
            <a:avLst/>
          </a:prstGeom>
          <a:noFill/>
        </p:spPr>
        <p:txBody>
          <a:bodyPr wrap="none" rtlCol="0">
            <a:spAutoFit/>
          </a:bodyPr>
          <a:lstStyle/>
          <a:p>
            <a:r>
              <a:rPr lang="en-GB" b="1" dirty="0">
                <a:solidFill>
                  <a:schemeClr val="accent1"/>
                </a:solidFill>
              </a:rPr>
              <a:t>weight update:</a:t>
            </a:r>
          </a:p>
        </p:txBody>
      </p:sp>
      <p:cxnSp>
        <p:nvCxnSpPr>
          <p:cNvPr id="33" name="Straight Arrow Connector 32">
            <a:extLst>
              <a:ext uri="{FF2B5EF4-FFF2-40B4-BE49-F238E27FC236}">
                <a16:creationId xmlns:a16="http://schemas.microsoft.com/office/drawing/2014/main" id="{52F511BE-0D93-2B85-8F6F-0863C8B9CCCA}"/>
              </a:ext>
            </a:extLst>
          </p:cNvPr>
          <p:cNvCxnSpPr>
            <a:cxnSpLocks/>
          </p:cNvCxnSpPr>
          <p:nvPr/>
        </p:nvCxnSpPr>
        <p:spPr>
          <a:xfrm>
            <a:off x="7271254" y="3415387"/>
            <a:ext cx="194741" cy="23293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B17344-3E3F-9CB0-DBCF-B8A8792A8A00}"/>
                  </a:ext>
                </a:extLst>
              </p:cNvPr>
              <p:cNvSpPr txBox="1"/>
              <p:nvPr/>
            </p:nvSpPr>
            <p:spPr>
              <a:xfrm>
                <a:off x="6019812" y="5211796"/>
                <a:ext cx="1932773" cy="369332"/>
              </a:xfrm>
              <a:prstGeom prst="rect">
                <a:avLst/>
              </a:prstGeom>
              <a:noFill/>
            </p:spPr>
            <p:txBody>
              <a:bodyPr wrap="none" rtlCol="0">
                <a:spAutoFit/>
              </a:bodyPr>
              <a:lstStyle/>
              <a:p>
                <a14:m>
                  <m:oMath xmlns:m="http://schemas.openxmlformats.org/officeDocument/2006/math">
                    <m:r>
                      <a:rPr lang="en-GB" i="1">
                        <a:latin typeface="Cambria Math" panose="02040503050406030204" pitchFamily="18" charset="0"/>
                        <a:ea typeface="Cambria Math" panose="02040503050406030204" pitchFamily="18" charset="0"/>
                      </a:rPr>
                      <m:t>𝛼</m:t>
                    </m:r>
                  </m:oMath>
                </a14:m>
                <a:r>
                  <a:rPr lang="en-GB" dirty="0">
                    <a:solidFill>
                      <a:schemeClr val="accent1"/>
                    </a:solidFill>
                  </a:rPr>
                  <a:t> is a learning rate</a:t>
                </a:r>
              </a:p>
            </p:txBody>
          </p:sp>
        </mc:Choice>
        <mc:Fallback xmlns="">
          <p:sp>
            <p:nvSpPr>
              <p:cNvPr id="35" name="TextBox 34">
                <a:extLst>
                  <a:ext uri="{FF2B5EF4-FFF2-40B4-BE49-F238E27FC236}">
                    <a16:creationId xmlns:a16="http://schemas.microsoft.com/office/drawing/2014/main" id="{0FB17344-3E3F-9CB0-DBCF-B8A8792A8A00}"/>
                  </a:ext>
                </a:extLst>
              </p:cNvPr>
              <p:cNvSpPr txBox="1">
                <a:spLocks noRot="1" noChangeAspect="1" noMove="1" noResize="1" noEditPoints="1" noAdjustHandles="1" noChangeArrowheads="1" noChangeShapeType="1" noTextEdit="1"/>
              </p:cNvSpPr>
              <p:nvPr/>
            </p:nvSpPr>
            <p:spPr>
              <a:xfrm>
                <a:off x="6019812" y="5211796"/>
                <a:ext cx="1932773" cy="369332"/>
              </a:xfrm>
              <a:prstGeom prst="rect">
                <a:avLst/>
              </a:prstGeom>
              <a:blipFill>
                <a:blip r:embed="rId19"/>
                <a:stretch>
                  <a:fillRect t="-6667" r="-13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E6506E2-2EBB-02D2-3AF8-CB51088D6D86}"/>
                  </a:ext>
                </a:extLst>
              </p:cNvPr>
              <p:cNvSpPr/>
              <p:nvPr/>
            </p:nvSpPr>
            <p:spPr>
              <a:xfrm>
                <a:off x="6006522" y="5492490"/>
                <a:ext cx="2443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ea typeface="Cambria Math" panose="02040503050406030204" pitchFamily="18" charset="0"/>
                        </a:rPr>
                        <m:t>𝑦</m:t>
                      </m:r>
                      <m:r>
                        <m:rPr>
                          <m:nor/>
                        </m:rPr>
                        <a:rPr lang="en-GB">
                          <a:latin typeface="Cambria Math" panose="02040503050406030204" pitchFamily="18" charset="0"/>
                          <a:ea typeface="Cambria Math" panose="02040503050406030204" pitchFamily="18" charset="0"/>
                        </a:rPr>
                        <m:t> </m:t>
                      </m:r>
                      <m:r>
                        <m:rPr>
                          <m:nor/>
                        </m:rPr>
                        <a:rPr lang="en-GB" dirty="0">
                          <a:solidFill>
                            <a:schemeClr val="accent1"/>
                          </a:solidFill>
                        </a:rPr>
                        <m:t>is</m:t>
                      </m:r>
                      <m:r>
                        <m:rPr>
                          <m:nor/>
                        </m:rPr>
                        <a:rPr lang="en-GB" dirty="0">
                          <a:solidFill>
                            <a:schemeClr val="accent1"/>
                          </a:solidFill>
                        </a:rPr>
                        <m:t> </m:t>
                      </m:r>
                      <m:r>
                        <m:rPr>
                          <m:nor/>
                        </m:rPr>
                        <a:rPr lang="en-GB" dirty="0">
                          <a:solidFill>
                            <a:schemeClr val="accent1"/>
                          </a:solidFill>
                        </a:rPr>
                        <m:t>a</m:t>
                      </m:r>
                      <m:r>
                        <m:rPr>
                          <m:nor/>
                        </m:rPr>
                        <a:rPr lang="en-GB" dirty="0">
                          <a:solidFill>
                            <a:schemeClr val="accent1"/>
                          </a:solidFill>
                        </a:rPr>
                        <m:t> </m:t>
                      </m:r>
                      <m:r>
                        <m:rPr>
                          <m:nor/>
                        </m:rPr>
                        <a:rPr lang="en-GB" dirty="0">
                          <a:solidFill>
                            <a:schemeClr val="accent1"/>
                          </a:solidFill>
                        </a:rPr>
                        <m:t>supervision</m:t>
                      </m:r>
                      <m:r>
                        <m:rPr>
                          <m:nor/>
                        </m:rPr>
                        <a:rPr lang="en-GB" dirty="0">
                          <a:solidFill>
                            <a:schemeClr val="accent1"/>
                          </a:solidFill>
                        </a:rPr>
                        <m:t> </m:t>
                      </m:r>
                      <m:r>
                        <m:rPr>
                          <m:nor/>
                        </m:rPr>
                        <a:rPr lang="en-GB" dirty="0">
                          <a:solidFill>
                            <a:schemeClr val="accent1"/>
                          </a:solidFill>
                        </a:rPr>
                        <m:t>signal</m:t>
                      </m:r>
                    </m:oMath>
                  </m:oMathPara>
                </a14:m>
                <a:endParaRPr lang="en-GB" dirty="0"/>
              </a:p>
            </p:txBody>
          </p:sp>
        </mc:Choice>
        <mc:Fallback xmlns="">
          <p:sp>
            <p:nvSpPr>
              <p:cNvPr id="5" name="Rectangle 4">
                <a:extLst>
                  <a:ext uri="{FF2B5EF4-FFF2-40B4-BE49-F238E27FC236}">
                    <a16:creationId xmlns:a16="http://schemas.microsoft.com/office/drawing/2014/main" id="{DE6506E2-2EBB-02D2-3AF8-CB51088D6D86}"/>
                  </a:ext>
                </a:extLst>
              </p:cNvPr>
              <p:cNvSpPr>
                <a:spLocks noRot="1" noChangeAspect="1" noMove="1" noResize="1" noEditPoints="1" noAdjustHandles="1" noChangeArrowheads="1" noChangeShapeType="1" noTextEdit="1"/>
              </p:cNvSpPr>
              <p:nvPr/>
            </p:nvSpPr>
            <p:spPr>
              <a:xfrm>
                <a:off x="6006522" y="5492490"/>
                <a:ext cx="2443298" cy="369332"/>
              </a:xfrm>
              <a:prstGeom prst="rect">
                <a:avLst/>
              </a:prstGeom>
              <a:blipFill>
                <a:blip r:embed="rId20"/>
                <a:stretch>
                  <a:fillRect t="-3333" b="-20000"/>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EF384BD4-F57A-D326-5577-81236B1FCD8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301030" y="2021061"/>
            <a:ext cx="581535" cy="440731"/>
          </a:xfrm>
          <a:prstGeom prst="rect">
            <a:avLst/>
          </a:prstGeom>
        </p:spPr>
      </p:pic>
      <p:sp>
        <p:nvSpPr>
          <p:cNvPr id="8" name="TextBox 7">
            <a:extLst>
              <a:ext uri="{FF2B5EF4-FFF2-40B4-BE49-F238E27FC236}">
                <a16:creationId xmlns:a16="http://schemas.microsoft.com/office/drawing/2014/main" id="{FEC7973A-F3BD-4AB4-3F78-29B84051AA04}"/>
              </a:ext>
            </a:extLst>
          </p:cNvPr>
          <p:cNvSpPr txBox="1"/>
          <p:nvPr/>
        </p:nvSpPr>
        <p:spPr>
          <a:xfrm>
            <a:off x="4933962" y="3415388"/>
            <a:ext cx="655629" cy="369332"/>
          </a:xfrm>
          <a:prstGeom prst="rect">
            <a:avLst/>
          </a:prstGeom>
          <a:noFill/>
        </p:spPr>
        <p:txBody>
          <a:bodyPr wrap="none" rtlCol="0">
            <a:spAutoFit/>
          </a:bodyPr>
          <a:lstStyle/>
          <a:p>
            <a:r>
              <a:rPr lang="en-GB" dirty="0"/>
              <a:t>“cat”</a:t>
            </a:r>
          </a:p>
        </p:txBody>
      </p:sp>
      <p:sp>
        <p:nvSpPr>
          <p:cNvPr id="4" name="Rectangle 3">
            <a:extLst>
              <a:ext uri="{FF2B5EF4-FFF2-40B4-BE49-F238E27FC236}">
                <a16:creationId xmlns:a16="http://schemas.microsoft.com/office/drawing/2014/main" id="{9E8F197F-B02E-E0E9-59AA-075A5FA8DF76}"/>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214E399F-7202-C96D-1461-BA5796B84821}"/>
              </a:ext>
            </a:extLst>
          </p:cNvPr>
          <p:cNvPicPr>
            <a:picLocks noChangeAspect="1"/>
          </p:cNvPicPr>
          <p:nvPr/>
        </p:nvPicPr>
        <p:blipFill>
          <a:blip r:embed="rId22"/>
          <a:stretch>
            <a:fillRect/>
          </a:stretch>
        </p:blipFill>
        <p:spPr>
          <a:xfrm>
            <a:off x="8091631" y="0"/>
            <a:ext cx="1052370" cy="1052370"/>
          </a:xfrm>
          <a:prstGeom prst="rect">
            <a:avLst/>
          </a:prstGeom>
        </p:spPr>
      </p:pic>
      <p:sp>
        <p:nvSpPr>
          <p:cNvPr id="10" name="Rectangle 3">
            <a:extLst>
              <a:ext uri="{FF2B5EF4-FFF2-40B4-BE49-F238E27FC236}">
                <a16:creationId xmlns:a16="http://schemas.microsoft.com/office/drawing/2014/main" id="{12106806-58A9-2BC7-8719-846AB2889AD8}"/>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Neural networks</a:t>
            </a:r>
          </a:p>
        </p:txBody>
      </p:sp>
    </p:spTree>
    <p:extLst>
      <p:ext uri="{BB962C8B-B14F-4D97-AF65-F5344CB8AC3E}">
        <p14:creationId xmlns:p14="http://schemas.microsoft.com/office/powerpoint/2010/main" val="163096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Gradient descent</a:t>
            </a:r>
          </a:p>
        </p:txBody>
      </p:sp>
      <p:sp>
        <p:nvSpPr>
          <p:cNvPr id="3" name="Rectangle 2">
            <a:extLst>
              <a:ext uri="{FF2B5EF4-FFF2-40B4-BE49-F238E27FC236}">
                <a16:creationId xmlns:a16="http://schemas.microsoft.com/office/drawing/2014/main" id="{EFC347FB-8561-7149-BDF6-43711968B81A}"/>
              </a:ext>
            </a:extLst>
          </p:cNvPr>
          <p:cNvSpPr/>
          <p:nvPr/>
        </p:nvSpPr>
        <p:spPr>
          <a:xfrm>
            <a:off x="407505" y="1432877"/>
            <a:ext cx="7931426" cy="954107"/>
          </a:xfrm>
          <a:prstGeom prst="rect">
            <a:avLst/>
          </a:prstGeom>
        </p:spPr>
        <p:txBody>
          <a:bodyPr wrap="square">
            <a:spAutoFit/>
          </a:bodyPr>
          <a:lstStyle/>
          <a:p>
            <a:r>
              <a:rPr lang="en-US" sz="2800" dirty="0">
                <a:solidFill>
                  <a:schemeClr val="accent1"/>
                </a:solidFill>
              </a:rPr>
              <a:t>Network weights are typically trained with </a:t>
            </a:r>
            <a:r>
              <a:rPr lang="en-US" sz="2800" b="1" dirty="0">
                <a:solidFill>
                  <a:schemeClr val="accent1"/>
                </a:solidFill>
              </a:rPr>
              <a:t>gradient descent</a:t>
            </a:r>
            <a:endParaRPr lang="en-US" sz="2800" dirty="0">
              <a:solidFill>
                <a:schemeClr val="accent1"/>
              </a:solidFill>
            </a:endParaRPr>
          </a:p>
        </p:txBody>
      </p:sp>
      <p:grpSp>
        <p:nvGrpSpPr>
          <p:cNvPr id="22" name="Group 21">
            <a:extLst>
              <a:ext uri="{FF2B5EF4-FFF2-40B4-BE49-F238E27FC236}">
                <a16:creationId xmlns:a16="http://schemas.microsoft.com/office/drawing/2014/main" id="{EF4E59B8-7CC4-F642-AD55-6632E79BF919}"/>
              </a:ext>
            </a:extLst>
          </p:cNvPr>
          <p:cNvGrpSpPr/>
          <p:nvPr/>
        </p:nvGrpSpPr>
        <p:grpSpPr>
          <a:xfrm>
            <a:off x="407505" y="3060184"/>
            <a:ext cx="4411041" cy="3536483"/>
            <a:chOff x="553279" y="2795142"/>
            <a:chExt cx="4411041" cy="3536483"/>
          </a:xfrm>
        </p:grpSpPr>
        <p:pic>
          <p:nvPicPr>
            <p:cNvPr id="7" name="Picture 6">
              <a:extLst>
                <a:ext uri="{FF2B5EF4-FFF2-40B4-BE49-F238E27FC236}">
                  <a16:creationId xmlns:a16="http://schemas.microsoft.com/office/drawing/2014/main" id="{73CD5319-AF42-2A42-BC55-55F57790D11F}"/>
                </a:ext>
              </a:extLst>
            </p:cNvPr>
            <p:cNvPicPr>
              <a:picLocks noChangeAspect="1"/>
            </p:cNvPicPr>
            <p:nvPr/>
          </p:nvPicPr>
          <p:blipFill>
            <a:blip r:embed="rId4"/>
            <a:stretch>
              <a:fillRect/>
            </a:stretch>
          </p:blipFill>
          <p:spPr>
            <a:xfrm>
              <a:off x="553279" y="2795142"/>
              <a:ext cx="4411041" cy="31534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79ED9B-8A56-F24A-BDF7-F5E945560B9E}"/>
                    </a:ext>
                  </a:extLst>
                </p:cNvPr>
                <p:cNvSpPr txBox="1"/>
                <p:nvPr/>
              </p:nvSpPr>
              <p:spPr>
                <a:xfrm>
                  <a:off x="1505503" y="295416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DE79ED9B-8A56-F24A-BDF7-F5E945560B9E}"/>
                    </a:ext>
                  </a:extLst>
                </p:cNvPr>
                <p:cNvSpPr txBox="1">
                  <a:spLocks noRot="1" noChangeAspect="1" noMove="1" noResize="1" noEditPoints="1" noAdjustHandles="1" noChangeArrowheads="1" noChangeShapeType="1" noTextEdit="1"/>
                </p:cNvSpPr>
                <p:nvPr/>
              </p:nvSpPr>
              <p:spPr>
                <a:xfrm>
                  <a:off x="1505503" y="2954168"/>
                  <a:ext cx="5018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65B904-8FD8-C249-B105-5B3D75B5B8A6}"/>
                    </a:ext>
                  </a:extLst>
                </p:cNvPr>
                <p:cNvSpPr txBox="1"/>
                <p:nvPr/>
              </p:nvSpPr>
              <p:spPr>
                <a:xfrm>
                  <a:off x="3736750" y="3165338"/>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1165B904-8FD8-C249-B105-5B3D75B5B8A6}"/>
                    </a:ext>
                  </a:extLst>
                </p:cNvPr>
                <p:cNvSpPr txBox="1">
                  <a:spLocks noRot="1" noChangeAspect="1" noMove="1" noResize="1" noEditPoints="1" noAdjustHandles="1" noChangeArrowheads="1" noChangeShapeType="1" noTextEdit="1"/>
                </p:cNvSpPr>
                <p:nvPr/>
              </p:nvSpPr>
              <p:spPr>
                <a:xfrm>
                  <a:off x="3736750" y="3165338"/>
                  <a:ext cx="507127" cy="369332"/>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8882914-7EA4-694C-A1F2-58B622AA379F}"/>
                </a:ext>
              </a:extLst>
            </p:cNvPr>
            <p:cNvSpPr txBox="1"/>
            <p:nvPr/>
          </p:nvSpPr>
          <p:spPr>
            <a:xfrm>
              <a:off x="1038364" y="4235238"/>
              <a:ext cx="1336691" cy="1292662"/>
            </a:xfrm>
            <a:prstGeom prst="rect">
              <a:avLst/>
            </a:prstGeom>
            <a:noFill/>
          </p:spPr>
          <p:txBody>
            <a:bodyPr wrap="square" rtlCol="0">
              <a:spAutoFit/>
            </a:bodyPr>
            <a:lstStyle/>
            <a:p>
              <a:r>
                <a:rPr lang="en-US" sz="2400" b="1" dirty="0"/>
                <a:t>Loss</a:t>
              </a:r>
            </a:p>
            <a:p>
              <a:r>
                <a:rPr lang="en-US" dirty="0"/>
                <a:t>(how bad </a:t>
              </a:r>
            </a:p>
            <a:p>
              <a:r>
                <a:rPr lang="en-US" dirty="0"/>
                <a:t>is your prediction)</a:t>
              </a:r>
            </a:p>
          </p:txBody>
        </p:sp>
        <p:cxnSp>
          <p:nvCxnSpPr>
            <p:cNvPr id="12" name="Straight Arrow Connector 11">
              <a:extLst>
                <a:ext uri="{FF2B5EF4-FFF2-40B4-BE49-F238E27FC236}">
                  <a16:creationId xmlns:a16="http://schemas.microsoft.com/office/drawing/2014/main" id="{3A882BCC-CF73-DB4A-A9A3-DB404174A082}"/>
                </a:ext>
              </a:extLst>
            </p:cNvPr>
            <p:cNvCxnSpPr/>
            <p:nvPr/>
          </p:nvCxnSpPr>
          <p:spPr>
            <a:xfrm>
              <a:off x="929872" y="4412975"/>
              <a:ext cx="0" cy="1033670"/>
            </a:xfrm>
            <a:prstGeom prst="straightConnector1">
              <a:avLst/>
            </a:prstGeom>
            <a:ln w="508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BFB4E7C-409A-0444-8788-D4E6CE282A42}"/>
                </a:ext>
              </a:extLst>
            </p:cNvPr>
            <p:cNvSpPr txBox="1"/>
            <p:nvPr/>
          </p:nvSpPr>
          <p:spPr>
            <a:xfrm>
              <a:off x="1866417" y="5685294"/>
              <a:ext cx="1762021" cy="646331"/>
            </a:xfrm>
            <a:prstGeom prst="rect">
              <a:avLst/>
            </a:prstGeom>
            <a:noFill/>
          </p:spPr>
          <p:txBody>
            <a:bodyPr wrap="none" rtlCol="0">
              <a:spAutoFit/>
            </a:bodyPr>
            <a:lstStyle/>
            <a:p>
              <a:pPr algn="ctr"/>
              <a:r>
                <a:rPr lang="en-US" dirty="0"/>
                <a:t>global minimum </a:t>
              </a:r>
            </a:p>
            <a:p>
              <a:pPr algn="ctr"/>
              <a:r>
                <a:rPr lang="en-US" dirty="0"/>
                <a:t>(best prediction)</a:t>
              </a:r>
            </a:p>
          </p:txBody>
        </p:sp>
        <p:pic>
          <p:nvPicPr>
            <p:cNvPr id="52228" name="Picture 4" descr="Related image">
              <a:extLst>
                <a:ext uri="{FF2B5EF4-FFF2-40B4-BE49-F238E27FC236}">
                  <a16:creationId xmlns:a16="http://schemas.microsoft.com/office/drawing/2014/main" id="{74172DBA-4AFA-2446-A3D7-DF1174C1458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95941" y="3138834"/>
              <a:ext cx="552174" cy="5521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09CF2F2-DB96-0346-BEB0-2F7AD74BDE9B}"/>
                </a:ext>
              </a:extLst>
            </p:cNvPr>
            <p:cNvCxnSpPr>
              <a:cxnSpLocks/>
            </p:cNvCxnSpPr>
            <p:nvPr/>
          </p:nvCxnSpPr>
          <p:spPr>
            <a:xfrm flipH="1">
              <a:off x="2739508" y="3638000"/>
              <a:ext cx="79512" cy="466026"/>
            </a:xfrm>
            <a:prstGeom prst="straightConnector1">
              <a:avLst/>
            </a:prstGeom>
            <a:ln w="508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0722BE49-2226-524B-8395-60145B014408}"/>
              </a:ext>
            </a:extLst>
          </p:cNvPr>
          <p:cNvSpPr txBox="1"/>
          <p:nvPr/>
        </p:nvSpPr>
        <p:spPr>
          <a:xfrm>
            <a:off x="233101" y="2721593"/>
            <a:ext cx="3611438" cy="461665"/>
          </a:xfrm>
          <a:prstGeom prst="rect">
            <a:avLst/>
          </a:prstGeom>
          <a:noFill/>
        </p:spPr>
        <p:txBody>
          <a:bodyPr wrap="none" rtlCol="0">
            <a:spAutoFit/>
          </a:bodyPr>
          <a:lstStyle/>
          <a:p>
            <a:r>
              <a:rPr lang="en-US" sz="2400" dirty="0" err="1">
                <a:solidFill>
                  <a:schemeClr val="bg1">
                    <a:lumMod val="50000"/>
                  </a:schemeClr>
                </a:solidFill>
              </a:rPr>
              <a:t>visualisation</a:t>
            </a:r>
            <a:r>
              <a:rPr lang="en-US" sz="2400" dirty="0">
                <a:solidFill>
                  <a:schemeClr val="bg1">
                    <a:lumMod val="50000"/>
                  </a:schemeClr>
                </a:solidFill>
              </a:rPr>
              <a:t> with 2 weights</a:t>
            </a:r>
          </a:p>
        </p:txBody>
      </p:sp>
      <p:sp>
        <p:nvSpPr>
          <p:cNvPr id="23" name="TextBox 22">
            <a:extLst>
              <a:ext uri="{FF2B5EF4-FFF2-40B4-BE49-F238E27FC236}">
                <a16:creationId xmlns:a16="http://schemas.microsoft.com/office/drawing/2014/main" id="{DE16A0E9-17BE-9C4A-BF75-65BBDC5D8ECE}"/>
              </a:ext>
            </a:extLst>
          </p:cNvPr>
          <p:cNvSpPr txBox="1"/>
          <p:nvPr/>
        </p:nvSpPr>
        <p:spPr>
          <a:xfrm>
            <a:off x="4572000" y="2857181"/>
            <a:ext cx="4441803" cy="3416320"/>
          </a:xfrm>
          <a:prstGeom prst="rect">
            <a:avLst/>
          </a:prstGeom>
          <a:noFill/>
        </p:spPr>
        <p:txBody>
          <a:bodyPr wrap="square" rtlCol="0">
            <a:spAutoFit/>
          </a:bodyPr>
          <a:lstStyle/>
          <a:p>
            <a:r>
              <a:rPr lang="en-US" sz="2400" dirty="0"/>
              <a:t>This involves calculating the derivative of the loss with respect to the parameters, i.e., how much better does a prediction get for a given change in weights?</a:t>
            </a:r>
          </a:p>
          <a:p>
            <a:endParaRPr lang="en-US" sz="2400" dirty="0"/>
          </a:p>
          <a:p>
            <a:r>
              <a:rPr lang="en-US" sz="2400" dirty="0"/>
              <a:t>For linear problems, the error landscape is convex, i.e., there is a single global minimum</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AFC299-B03D-DE41-805C-0C612D847F9C}"/>
                  </a:ext>
                </a:extLst>
              </p:cNvPr>
              <p:cNvSpPr txBox="1"/>
              <p:nvPr/>
            </p:nvSpPr>
            <p:spPr>
              <a:xfrm>
                <a:off x="985292" y="3771830"/>
                <a:ext cx="1542025" cy="646331"/>
              </a:xfrm>
              <a:prstGeom prst="rect">
                <a:avLst/>
              </a:prstGeom>
              <a:solidFill>
                <a:schemeClr val="bg1">
                  <a:alpha val="45000"/>
                </a:schemeClr>
              </a:solidFill>
            </p:spPr>
            <p:txBody>
              <a:bodyPr wrap="none" rtlCol="0">
                <a:spAutoFit/>
              </a:bodyPr>
              <a:lstStyle/>
              <a:p>
                <a:pPr algn="r"/>
                <a:r>
                  <a:rPr lang="en-US" b="1" dirty="0">
                    <a:solidFill>
                      <a:srgbClr val="FF0000"/>
                    </a:solidFill>
                  </a:rPr>
                  <a:t>step size</a:t>
                </a:r>
                <a:r>
                  <a:rPr lang="en-US" b="1" dirty="0">
                    <a:solidFill>
                      <a:srgbClr val="FF0000"/>
                    </a:solidFill>
                    <a:ea typeface="Cambria Math" panose="02040503050406030204" pitchFamily="18" charset="0"/>
                  </a:rPr>
                  <a:t>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𝜶</m:t>
                    </m:r>
                  </m:oMath>
                </a14:m>
                <a:endParaRPr lang="en-US" b="1" dirty="0">
                  <a:solidFill>
                    <a:srgbClr val="FF0000"/>
                  </a:solidFill>
                </a:endParaRPr>
              </a:p>
              <a:p>
                <a:pPr algn="r"/>
                <a:r>
                  <a:rPr lang="en-US" b="1" dirty="0">
                    <a:solidFill>
                      <a:srgbClr val="FF0000"/>
                    </a:solidFill>
                  </a:rPr>
                  <a:t>(learning rate)</a:t>
                </a:r>
              </a:p>
            </p:txBody>
          </p:sp>
        </mc:Choice>
        <mc:Fallback xmlns="">
          <p:sp>
            <p:nvSpPr>
              <p:cNvPr id="24" name="TextBox 23">
                <a:extLst>
                  <a:ext uri="{FF2B5EF4-FFF2-40B4-BE49-F238E27FC236}">
                    <a16:creationId xmlns:a16="http://schemas.microsoft.com/office/drawing/2014/main" id="{E7AFC299-B03D-DE41-805C-0C612D847F9C}"/>
                  </a:ext>
                </a:extLst>
              </p:cNvPr>
              <p:cNvSpPr txBox="1">
                <a:spLocks noRot="1" noChangeAspect="1" noMove="1" noResize="1" noEditPoints="1" noAdjustHandles="1" noChangeArrowheads="1" noChangeShapeType="1" noTextEdit="1"/>
              </p:cNvSpPr>
              <p:nvPr/>
            </p:nvSpPr>
            <p:spPr>
              <a:xfrm>
                <a:off x="985292" y="3771830"/>
                <a:ext cx="1542025" cy="646331"/>
              </a:xfrm>
              <a:prstGeom prst="rect">
                <a:avLst/>
              </a:prstGeom>
              <a:blipFill>
                <a:blip r:embed="rId9"/>
                <a:stretch>
                  <a:fillRect l="-2459" t="-3846" r="-3279" b="-11538"/>
                </a:stretch>
              </a:blipFill>
            </p:spPr>
            <p:txBody>
              <a:bodyPr/>
              <a:lstStyle/>
              <a:p>
                <a:r>
                  <a:rPr lang="en-US">
                    <a:noFill/>
                  </a:rPr>
                  <a:t> </a:t>
                </a:r>
              </a:p>
            </p:txBody>
          </p:sp>
        </mc:Fallback>
      </mc:AlternateContent>
    </p:spTree>
    <p:extLst>
      <p:ext uri="{BB962C8B-B14F-4D97-AF65-F5344CB8AC3E}">
        <p14:creationId xmlns:p14="http://schemas.microsoft.com/office/powerpoint/2010/main" val="1132567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Perceptron fails XOR problem</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78403B-E5CC-1948-A9BE-6442B0341F12}"/>
                  </a:ext>
                </a:extLst>
              </p:cNvPr>
              <p:cNvSpPr txBox="1"/>
              <p:nvPr/>
            </p:nvSpPr>
            <p:spPr>
              <a:xfrm>
                <a:off x="354871" y="1364168"/>
                <a:ext cx="1728743" cy="747256"/>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𝑋</m:t>
                        </m:r>
                      </m:e>
                      <m:sup>
                        <m:r>
                          <a:rPr lang="en-GB" sz="2400" b="0" i="1" smtClean="0">
                            <a:latin typeface="Cambria Math" panose="02040503050406030204" pitchFamily="18" charset="0"/>
                          </a:rPr>
                          <m:t>𝐴</m:t>
                        </m:r>
                      </m:sup>
                    </m:sSup>
                  </m:oMath>
                </a14:m>
                <a:r>
                  <a:rPr lang="en-US" sz="2400" dirty="0">
                    <a:latin typeface="Times" pitchFamily="2" charset="0"/>
                  </a:rPr>
                  <a:t> =</a:t>
                </a:r>
                <a14:m>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GB" sz="2400" b="0" i="1" smtClean="0">
                                <a:latin typeface="Cambria Math" panose="02040503050406030204" pitchFamily="18" charset="0"/>
                              </a:rPr>
                              <m:t>1,−1</m:t>
                            </m:r>
                          </m:e>
                          <m:e>
                            <m:r>
                              <a:rPr lang="en-GB" sz="2400" b="0" i="1" smtClean="0">
                                <a:latin typeface="Cambria Math" panose="02040503050406030204" pitchFamily="18" charset="0"/>
                              </a:rPr>
                              <m:t>1, −1</m:t>
                            </m:r>
                          </m:e>
                        </m:eqArr>
                      </m:e>
                    </m:d>
                  </m:oMath>
                </a14:m>
                <a:endParaRPr lang="en-US" sz="2400" dirty="0">
                  <a:latin typeface="Times" pitchFamily="2" charset="0"/>
                </a:endParaRPr>
              </a:p>
            </p:txBody>
          </p:sp>
        </mc:Choice>
        <mc:Fallback xmlns="">
          <p:sp>
            <p:nvSpPr>
              <p:cNvPr id="25" name="TextBox 24">
                <a:extLst>
                  <a:ext uri="{FF2B5EF4-FFF2-40B4-BE49-F238E27FC236}">
                    <a16:creationId xmlns:a16="http://schemas.microsoft.com/office/drawing/2014/main" id="{FE78403B-E5CC-1948-A9BE-6442B0341F12}"/>
                  </a:ext>
                </a:extLst>
              </p:cNvPr>
              <p:cNvSpPr txBox="1">
                <a:spLocks noRot="1" noChangeAspect="1" noMove="1" noResize="1" noEditPoints="1" noAdjustHandles="1" noChangeArrowheads="1" noChangeShapeType="1" noTextEdit="1"/>
              </p:cNvSpPr>
              <p:nvPr/>
            </p:nvSpPr>
            <p:spPr>
              <a:xfrm>
                <a:off x="354871" y="1364168"/>
                <a:ext cx="1728743" cy="747256"/>
              </a:xfrm>
              <a:prstGeom prst="rect">
                <a:avLst/>
              </a:prstGeom>
              <a:blipFill>
                <a:blip r:embed="rId4"/>
                <a:stretch>
                  <a:fillRect l="-730"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7DA6B2-3817-C24E-8C24-1181367F5BEA}"/>
                  </a:ext>
                </a:extLst>
              </p:cNvPr>
              <p:cNvSpPr txBox="1"/>
              <p:nvPr/>
            </p:nvSpPr>
            <p:spPr>
              <a:xfrm>
                <a:off x="2273637" y="1351560"/>
                <a:ext cx="1727011" cy="747256"/>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𝑋</m:t>
                        </m:r>
                      </m:e>
                      <m:sup>
                        <m:r>
                          <a:rPr lang="en-GB" sz="2400" b="0" i="1" smtClean="0">
                            <a:latin typeface="Cambria Math" panose="02040503050406030204" pitchFamily="18" charset="0"/>
                          </a:rPr>
                          <m:t>𝐵</m:t>
                        </m:r>
                      </m:sup>
                    </m:sSup>
                  </m:oMath>
                </a14:m>
                <a:r>
                  <a:rPr lang="en-US" sz="2400" dirty="0">
                    <a:latin typeface="Times" pitchFamily="2" charset="0"/>
                  </a:rPr>
                  <a:t> =</a:t>
                </a:r>
                <a14:m>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GB" sz="2400" b="0" i="1" smtClean="0">
                                <a:latin typeface="Cambria Math" panose="02040503050406030204" pitchFamily="18" charset="0"/>
                              </a:rPr>
                              <m:t>−1 1</m:t>
                            </m:r>
                          </m:e>
                          <m:e>
                            <m:r>
                              <a:rPr lang="en-GB" sz="2400" b="0" i="1" smtClean="0">
                                <a:latin typeface="Cambria Math" panose="02040503050406030204" pitchFamily="18" charset="0"/>
                              </a:rPr>
                              <m:t>1,−1</m:t>
                            </m:r>
                          </m:e>
                        </m:eqArr>
                      </m:e>
                    </m:d>
                  </m:oMath>
                </a14:m>
                <a:endParaRPr lang="en-US" sz="2400" dirty="0">
                  <a:latin typeface="Times" pitchFamily="2" charset="0"/>
                </a:endParaRPr>
              </a:p>
            </p:txBody>
          </p:sp>
        </mc:Choice>
        <mc:Fallback xmlns="">
          <p:sp>
            <p:nvSpPr>
              <p:cNvPr id="26" name="TextBox 25">
                <a:extLst>
                  <a:ext uri="{FF2B5EF4-FFF2-40B4-BE49-F238E27FC236}">
                    <a16:creationId xmlns:a16="http://schemas.microsoft.com/office/drawing/2014/main" id="{C77DA6B2-3817-C24E-8C24-1181367F5BEA}"/>
                  </a:ext>
                </a:extLst>
              </p:cNvPr>
              <p:cNvSpPr txBox="1">
                <a:spLocks noRot="1" noChangeAspect="1" noMove="1" noResize="1" noEditPoints="1" noAdjustHandles="1" noChangeArrowheads="1" noChangeShapeType="1" noTextEdit="1"/>
              </p:cNvSpPr>
              <p:nvPr/>
            </p:nvSpPr>
            <p:spPr>
              <a:xfrm>
                <a:off x="2273637" y="1351560"/>
                <a:ext cx="1727011" cy="747256"/>
              </a:xfrm>
              <a:prstGeom prst="rect">
                <a:avLst/>
              </a:prstGeom>
              <a:blipFill>
                <a:blip r:embed="rId5"/>
                <a:stretch>
                  <a:fillRect t="-1667" b="-1667"/>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67ED54F7-7AC5-8C4D-9233-1315BFEE989F}"/>
              </a:ext>
            </a:extLst>
          </p:cNvPr>
          <p:cNvSpPr/>
          <p:nvPr/>
        </p:nvSpPr>
        <p:spPr>
          <a:xfrm>
            <a:off x="581008" y="3251811"/>
            <a:ext cx="360000" cy="360000"/>
          </a:xfrm>
          <a:prstGeom prst="ellipse">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853E54FB-F5F7-D44A-90A1-72B37D30E3E5}"/>
              </a:ext>
            </a:extLst>
          </p:cNvPr>
          <p:cNvSpPr/>
          <p:nvPr/>
        </p:nvSpPr>
        <p:spPr>
          <a:xfrm>
            <a:off x="3191675" y="5977143"/>
            <a:ext cx="360000" cy="360000"/>
          </a:xfrm>
          <a:prstGeom prst="ellipse">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75ED8F3F-3431-1A47-BC68-295D44AE7357}"/>
              </a:ext>
            </a:extLst>
          </p:cNvPr>
          <p:cNvSpPr/>
          <p:nvPr/>
        </p:nvSpPr>
        <p:spPr>
          <a:xfrm>
            <a:off x="3193371" y="3251811"/>
            <a:ext cx="360000" cy="360000"/>
          </a:xfrm>
          <a:prstGeom prst="ellipse">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29" name="Oval 28">
            <a:extLst>
              <a:ext uri="{FF2B5EF4-FFF2-40B4-BE49-F238E27FC236}">
                <a16:creationId xmlns:a16="http://schemas.microsoft.com/office/drawing/2014/main" id="{D939A1EA-DBA5-8C4D-AEC3-53E721C8DF3D}"/>
              </a:ext>
            </a:extLst>
          </p:cNvPr>
          <p:cNvSpPr/>
          <p:nvPr/>
        </p:nvSpPr>
        <p:spPr>
          <a:xfrm>
            <a:off x="581008" y="5977143"/>
            <a:ext cx="360000" cy="360000"/>
          </a:xfrm>
          <a:prstGeom prst="ellipse">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6E7148-A496-C64A-A3F1-882C4F4B45A6}"/>
                  </a:ext>
                </a:extLst>
              </p:cNvPr>
              <p:cNvSpPr txBox="1"/>
              <p:nvPr/>
            </p:nvSpPr>
            <p:spPr>
              <a:xfrm>
                <a:off x="1016574" y="4761160"/>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16" name="TextBox 15">
                <a:extLst>
                  <a:ext uri="{FF2B5EF4-FFF2-40B4-BE49-F238E27FC236}">
                    <a16:creationId xmlns:a16="http://schemas.microsoft.com/office/drawing/2014/main" id="{F56E7148-A496-C64A-A3F1-882C4F4B45A6}"/>
                  </a:ext>
                </a:extLst>
              </p:cNvPr>
              <p:cNvSpPr txBox="1">
                <a:spLocks noRot="1" noChangeAspect="1" noMove="1" noResize="1" noEditPoints="1" noAdjustHandles="1" noChangeArrowheads="1" noChangeShapeType="1" noTextEdit="1"/>
              </p:cNvSpPr>
              <p:nvPr/>
            </p:nvSpPr>
            <p:spPr>
              <a:xfrm>
                <a:off x="1016574" y="4761160"/>
                <a:ext cx="549574"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8CCC9E3-B1EF-6547-95C9-707074BD4641}"/>
                  </a:ext>
                </a:extLst>
              </p:cNvPr>
              <p:cNvSpPr txBox="1"/>
              <p:nvPr/>
            </p:nvSpPr>
            <p:spPr>
              <a:xfrm>
                <a:off x="1639481" y="3736626"/>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30" name="TextBox 29">
                <a:extLst>
                  <a:ext uri="{FF2B5EF4-FFF2-40B4-BE49-F238E27FC236}">
                    <a16:creationId xmlns:a16="http://schemas.microsoft.com/office/drawing/2014/main" id="{E8CCC9E3-B1EF-6547-95C9-707074BD4641}"/>
                  </a:ext>
                </a:extLst>
              </p:cNvPr>
              <p:cNvSpPr txBox="1">
                <a:spLocks noRot="1" noChangeAspect="1" noMove="1" noResize="1" noEditPoints="1" noAdjustHandles="1" noChangeArrowheads="1" noChangeShapeType="1" noTextEdit="1"/>
              </p:cNvSpPr>
              <p:nvPr/>
            </p:nvSpPr>
            <p:spPr>
              <a:xfrm>
                <a:off x="1639481" y="3736626"/>
                <a:ext cx="556691" cy="461665"/>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E39C858-9524-FF45-BBE6-7CAA362D0488}"/>
              </a:ext>
            </a:extLst>
          </p:cNvPr>
          <p:cNvSpPr txBox="1"/>
          <p:nvPr/>
        </p:nvSpPr>
        <p:spPr>
          <a:xfrm>
            <a:off x="1684002" y="5985277"/>
            <a:ext cx="441146" cy="461665"/>
          </a:xfrm>
          <a:prstGeom prst="rect">
            <a:avLst/>
          </a:prstGeom>
          <a:noFill/>
        </p:spPr>
        <p:txBody>
          <a:bodyPr wrap="none" rtlCol="0">
            <a:spAutoFit/>
          </a:bodyPr>
          <a:lstStyle/>
          <a:p>
            <a:r>
              <a:rPr lang="en-US" sz="2400" dirty="0">
                <a:latin typeface="Times" pitchFamily="2" charset="0"/>
              </a:rPr>
              <a:t>-1</a:t>
            </a:r>
          </a:p>
        </p:txBody>
      </p:sp>
      <p:sp>
        <p:nvSpPr>
          <p:cNvPr id="31" name="TextBox 30">
            <a:extLst>
              <a:ext uri="{FF2B5EF4-FFF2-40B4-BE49-F238E27FC236}">
                <a16:creationId xmlns:a16="http://schemas.microsoft.com/office/drawing/2014/main" id="{CF23FCFE-8205-C84D-80B9-1908650E4642}"/>
              </a:ext>
            </a:extLst>
          </p:cNvPr>
          <p:cNvSpPr txBox="1"/>
          <p:nvPr/>
        </p:nvSpPr>
        <p:spPr>
          <a:xfrm>
            <a:off x="3153373" y="4827268"/>
            <a:ext cx="511679" cy="461665"/>
          </a:xfrm>
          <a:prstGeom prst="rect">
            <a:avLst/>
          </a:prstGeom>
          <a:noFill/>
        </p:spPr>
        <p:txBody>
          <a:bodyPr wrap="none" rtlCol="0">
            <a:spAutoFit/>
          </a:bodyPr>
          <a:lstStyle/>
          <a:p>
            <a:r>
              <a:rPr lang="en-US" sz="2400" dirty="0">
                <a:latin typeface="Times" pitchFamily="2" charset="0"/>
              </a:rPr>
              <a:t>+1</a:t>
            </a:r>
          </a:p>
        </p:txBody>
      </p:sp>
      <p:sp>
        <p:nvSpPr>
          <p:cNvPr id="32" name="TextBox 31">
            <a:extLst>
              <a:ext uri="{FF2B5EF4-FFF2-40B4-BE49-F238E27FC236}">
                <a16:creationId xmlns:a16="http://schemas.microsoft.com/office/drawing/2014/main" id="{1B958B11-FD5F-0240-9461-70F58F643DC3}"/>
              </a:ext>
            </a:extLst>
          </p:cNvPr>
          <p:cNvSpPr txBox="1"/>
          <p:nvPr/>
        </p:nvSpPr>
        <p:spPr>
          <a:xfrm>
            <a:off x="496108" y="4819894"/>
            <a:ext cx="441146" cy="461665"/>
          </a:xfrm>
          <a:prstGeom prst="rect">
            <a:avLst/>
          </a:prstGeom>
          <a:noFill/>
        </p:spPr>
        <p:txBody>
          <a:bodyPr wrap="none" rtlCol="0">
            <a:spAutoFit/>
          </a:bodyPr>
          <a:lstStyle/>
          <a:p>
            <a:r>
              <a:rPr lang="en-US" sz="2400" dirty="0">
                <a:latin typeface="Times" pitchFamily="2" charset="0"/>
              </a:rPr>
              <a:t>-1</a:t>
            </a:r>
          </a:p>
        </p:txBody>
      </p:sp>
      <p:sp>
        <p:nvSpPr>
          <p:cNvPr id="33" name="TextBox 32">
            <a:extLst>
              <a:ext uri="{FF2B5EF4-FFF2-40B4-BE49-F238E27FC236}">
                <a16:creationId xmlns:a16="http://schemas.microsoft.com/office/drawing/2014/main" id="{F051AB72-B141-434D-B57F-D9F684E2C5E5}"/>
              </a:ext>
            </a:extLst>
          </p:cNvPr>
          <p:cNvSpPr txBox="1"/>
          <p:nvPr/>
        </p:nvSpPr>
        <p:spPr>
          <a:xfrm>
            <a:off x="1645589" y="3200981"/>
            <a:ext cx="511679" cy="461665"/>
          </a:xfrm>
          <a:prstGeom prst="rect">
            <a:avLst/>
          </a:prstGeom>
          <a:noFill/>
        </p:spPr>
        <p:txBody>
          <a:bodyPr wrap="none" rtlCol="0">
            <a:spAutoFit/>
          </a:bodyPr>
          <a:lstStyle/>
          <a:p>
            <a:r>
              <a:rPr lang="en-US" sz="2400" dirty="0">
                <a:latin typeface="Times" pitchFamily="2" charset="0"/>
              </a:rPr>
              <a:t>+1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BA0049-E35E-2747-A89C-272A7D8B7594}"/>
                  </a:ext>
                </a:extLst>
              </p:cNvPr>
              <p:cNvSpPr txBox="1"/>
              <p:nvPr/>
            </p:nvSpPr>
            <p:spPr>
              <a:xfrm>
                <a:off x="414527" y="2249837"/>
                <a:ext cx="3703592" cy="646331"/>
              </a:xfrm>
              <a:prstGeom prst="rect">
                <a:avLst/>
              </a:prstGeom>
              <a:noFill/>
            </p:spPr>
            <p:txBody>
              <a:bodyPr wrap="square" rtlCol="0">
                <a:spAutoFit/>
              </a:bodyPr>
              <a:lstStyle/>
              <a:p>
                <a:r>
                  <a:rPr lang="en-US" dirty="0">
                    <a:solidFill>
                      <a:schemeClr val="bg1">
                        <a:lumMod val="50000"/>
                      </a:schemeClr>
                    </a:solidFill>
                  </a:rPr>
                  <a:t>Rows are different features (e.g. </a:t>
                </a:r>
                <a14:m>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GB" b="0" i="1" smtClean="0">
                            <a:solidFill>
                              <a:schemeClr val="bg1">
                                <a:lumMod val="50000"/>
                              </a:schemeClr>
                            </a:solidFill>
                            <a:latin typeface="Cambria Math" panose="02040503050406030204" pitchFamily="18" charset="0"/>
                          </a:rPr>
                          <m:t>𝑥</m:t>
                        </m:r>
                      </m:e>
                      <m:sub>
                        <m:r>
                          <a:rPr lang="en-GB" b="0" i="1" smtClean="0">
                            <a:solidFill>
                              <a:schemeClr val="bg1">
                                <a:lumMod val="50000"/>
                              </a:schemeClr>
                            </a:solidFill>
                            <a:latin typeface="Cambria Math" panose="02040503050406030204" pitchFamily="18" charset="0"/>
                          </a:rPr>
                          <m:t>1</m:t>
                        </m:r>
                      </m:sub>
                    </m:sSub>
                  </m:oMath>
                </a14:m>
                <a:r>
                  <a:rPr lang="en-US" dirty="0">
                    <a:solidFill>
                      <a:schemeClr val="bg1">
                        <a:lumMod val="50000"/>
                      </a:schemeClr>
                    </a:solidFill>
                  </a:rPr>
                  <a:t>) and columns are different exemplars</a:t>
                </a:r>
              </a:p>
            </p:txBody>
          </p:sp>
        </mc:Choice>
        <mc:Fallback xmlns="">
          <p:sp>
            <p:nvSpPr>
              <p:cNvPr id="19" name="TextBox 18">
                <a:extLst>
                  <a:ext uri="{FF2B5EF4-FFF2-40B4-BE49-F238E27FC236}">
                    <a16:creationId xmlns:a16="http://schemas.microsoft.com/office/drawing/2014/main" id="{76BA0049-E35E-2747-A89C-272A7D8B7594}"/>
                  </a:ext>
                </a:extLst>
              </p:cNvPr>
              <p:cNvSpPr txBox="1">
                <a:spLocks noRot="1" noChangeAspect="1" noMove="1" noResize="1" noEditPoints="1" noAdjustHandles="1" noChangeArrowheads="1" noChangeShapeType="1" noTextEdit="1"/>
              </p:cNvSpPr>
              <p:nvPr/>
            </p:nvSpPr>
            <p:spPr>
              <a:xfrm>
                <a:off x="414527" y="2249837"/>
                <a:ext cx="3703592" cy="646331"/>
              </a:xfrm>
              <a:prstGeom prst="rect">
                <a:avLst/>
              </a:prstGeom>
              <a:blipFill>
                <a:blip r:embed="rId8"/>
                <a:stretch>
                  <a:fillRect l="-1370" t="-1923" b="-13462"/>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908868F8-3139-D948-B783-74BFCCAD78FE}"/>
              </a:ext>
            </a:extLst>
          </p:cNvPr>
          <p:cNvSpPr txBox="1"/>
          <p:nvPr/>
        </p:nvSpPr>
        <p:spPr>
          <a:xfrm>
            <a:off x="4572000" y="5050726"/>
            <a:ext cx="1924567" cy="1446550"/>
          </a:xfrm>
          <a:prstGeom prst="rect">
            <a:avLst/>
          </a:prstGeom>
          <a:noFill/>
        </p:spPr>
        <p:txBody>
          <a:bodyPr wrap="square" rtlCol="0">
            <a:spAutoFit/>
          </a:bodyPr>
          <a:lstStyle/>
          <a:p>
            <a:r>
              <a:rPr lang="en-US" sz="2200" dirty="0"/>
              <a:t>You can’t draw a straight line that separates A from B!</a:t>
            </a:r>
          </a:p>
        </p:txBody>
      </p:sp>
      <p:sp>
        <p:nvSpPr>
          <p:cNvPr id="37" name="TextBox 36">
            <a:extLst>
              <a:ext uri="{FF2B5EF4-FFF2-40B4-BE49-F238E27FC236}">
                <a16:creationId xmlns:a16="http://schemas.microsoft.com/office/drawing/2014/main" id="{22A6BAA0-9610-8C4D-B0DA-D8096B343519}"/>
              </a:ext>
            </a:extLst>
          </p:cNvPr>
          <p:cNvSpPr txBox="1"/>
          <p:nvPr/>
        </p:nvSpPr>
        <p:spPr>
          <a:xfrm>
            <a:off x="4513776" y="1280464"/>
            <a:ext cx="4704521" cy="3539430"/>
          </a:xfrm>
          <a:prstGeom prst="rect">
            <a:avLst/>
          </a:prstGeom>
          <a:noFill/>
        </p:spPr>
        <p:txBody>
          <a:bodyPr wrap="square" rtlCol="0">
            <a:spAutoFit/>
          </a:bodyPr>
          <a:lstStyle/>
          <a:p>
            <a:r>
              <a:rPr lang="en-US" sz="2800" dirty="0"/>
              <a:t>The perceptron can solve linear but not nonlinear classification tasks</a:t>
            </a:r>
          </a:p>
          <a:p>
            <a:endParaRPr lang="en-US" sz="2800" dirty="0"/>
          </a:p>
          <a:p>
            <a:r>
              <a:rPr lang="en-US" sz="2800" dirty="0"/>
              <a:t>This simple problem halted progress in AI research for ~20 years, leading to the first “AI winter”.</a:t>
            </a:r>
          </a:p>
        </p:txBody>
      </p:sp>
      <p:cxnSp>
        <p:nvCxnSpPr>
          <p:cNvPr id="3" name="Straight Connector 2">
            <a:extLst>
              <a:ext uri="{FF2B5EF4-FFF2-40B4-BE49-F238E27FC236}">
                <a16:creationId xmlns:a16="http://schemas.microsoft.com/office/drawing/2014/main" id="{9151F00C-615B-E744-958A-8C4280CC62DE}"/>
              </a:ext>
            </a:extLst>
          </p:cNvPr>
          <p:cNvCxnSpPr/>
          <p:nvPr/>
        </p:nvCxnSpPr>
        <p:spPr>
          <a:xfrm>
            <a:off x="2079659" y="31010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CCB0771-216D-A746-9A9A-8AD41B20771A}"/>
              </a:ext>
            </a:extLst>
          </p:cNvPr>
          <p:cNvCxnSpPr>
            <a:cxnSpLocks/>
          </p:cNvCxnSpPr>
          <p:nvPr/>
        </p:nvCxnSpPr>
        <p:spPr>
          <a:xfrm flipH="1">
            <a:off x="231006" y="48198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Right Arrow 33">
            <a:extLst>
              <a:ext uri="{FF2B5EF4-FFF2-40B4-BE49-F238E27FC236}">
                <a16:creationId xmlns:a16="http://schemas.microsoft.com/office/drawing/2014/main" id="{5AEBF796-7E85-9748-AA1B-FFB94E66F750}"/>
              </a:ext>
            </a:extLst>
          </p:cNvPr>
          <p:cNvSpPr/>
          <p:nvPr/>
        </p:nvSpPr>
        <p:spPr>
          <a:xfrm rot="10800000">
            <a:off x="3796156" y="5423836"/>
            <a:ext cx="84023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855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1C08167F-0DA5-8A4C-A015-41C26490EB55}"/>
              </a:ext>
            </a:extLst>
          </p:cNvPr>
          <p:cNvSpPr/>
          <p:nvPr/>
        </p:nvSpPr>
        <p:spPr>
          <a:xfrm>
            <a:off x="5049830" y="1458796"/>
            <a:ext cx="1332074" cy="1870226"/>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FC32685-FB18-1946-914B-E3A7C93958A8}"/>
              </a:ext>
            </a:extLst>
          </p:cNvPr>
          <p:cNvSpPr/>
          <p:nvPr/>
        </p:nvSpPr>
        <p:spPr>
          <a:xfrm>
            <a:off x="931652" y="1433597"/>
            <a:ext cx="1051218" cy="1870226"/>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4F225DDE-545B-8145-B2AC-AFCEB41EE829}"/>
              </a:ext>
            </a:extLst>
          </p:cNvPr>
          <p:cNvSpPr/>
          <p:nvPr/>
        </p:nvSpPr>
        <p:spPr>
          <a:xfrm>
            <a:off x="2033849" y="2028366"/>
            <a:ext cx="69448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D8E519F-AEB0-1045-A8DC-D513858D24D9}"/>
              </a:ext>
            </a:extLst>
          </p:cNvPr>
          <p:cNvSpPr/>
          <p:nvPr/>
        </p:nvSpPr>
        <p:spPr>
          <a:xfrm>
            <a:off x="2728333" y="1440255"/>
            <a:ext cx="1447781" cy="1870226"/>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Multilayer Perceptron</a:t>
            </a:r>
          </a:p>
        </p:txBody>
      </p:sp>
      <p:sp>
        <p:nvSpPr>
          <p:cNvPr id="2" name="TextBox 1">
            <a:extLst>
              <a:ext uri="{FF2B5EF4-FFF2-40B4-BE49-F238E27FC236}">
                <a16:creationId xmlns:a16="http://schemas.microsoft.com/office/drawing/2014/main" id="{F7F1A1EC-9F10-964A-BCB2-F39D0A388E66}"/>
              </a:ext>
            </a:extLst>
          </p:cNvPr>
          <p:cNvSpPr txBox="1"/>
          <p:nvPr/>
        </p:nvSpPr>
        <p:spPr>
          <a:xfrm>
            <a:off x="1253519" y="2125665"/>
            <a:ext cx="407484" cy="461665"/>
          </a:xfrm>
          <a:prstGeom prst="rect">
            <a:avLst/>
          </a:prstGeom>
          <a:noFill/>
        </p:spPr>
        <p:txBody>
          <a:bodyPr wrap="none" rtlCol="0">
            <a:spAutoFit/>
          </a:bodyPr>
          <a:lstStyle/>
          <a:p>
            <a:r>
              <a:rPr lang="en-US" sz="2400" dirty="0">
                <a:latin typeface="Times" pitchFamily="2" charset="0"/>
              </a:rPr>
              <a:t>X</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3CC90B-0B7A-A940-8CA4-939E966B9812}"/>
                  </a:ext>
                </a:extLst>
              </p:cNvPr>
              <p:cNvSpPr txBox="1"/>
              <p:nvPr/>
            </p:nvSpPr>
            <p:spPr>
              <a:xfrm>
                <a:off x="2080336" y="2144536"/>
                <a:ext cx="6479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𝑊</m:t>
                          </m:r>
                        </m:e>
                        <m:sub>
                          <m:r>
                            <a:rPr lang="en-GB" sz="2400" b="0" i="1" smtClean="0">
                              <a:latin typeface="Cambria Math" panose="02040503050406030204" pitchFamily="18" charset="0"/>
                            </a:rPr>
                            <m:t>1</m:t>
                          </m:r>
                        </m:sub>
                      </m:sSub>
                    </m:oMath>
                  </m:oMathPara>
                </a14:m>
                <a:endParaRPr lang="en-US" sz="2400" dirty="0">
                  <a:latin typeface="Times" pitchFamily="2" charset="0"/>
                </a:endParaRPr>
              </a:p>
            </p:txBody>
          </p:sp>
        </mc:Choice>
        <mc:Fallback xmlns="">
          <p:sp>
            <p:nvSpPr>
              <p:cNvPr id="15" name="TextBox 14">
                <a:extLst>
                  <a:ext uri="{FF2B5EF4-FFF2-40B4-BE49-F238E27FC236}">
                    <a16:creationId xmlns:a16="http://schemas.microsoft.com/office/drawing/2014/main" id="{3E3CC90B-0B7A-A940-8CA4-939E966B9812}"/>
                  </a:ext>
                </a:extLst>
              </p:cNvPr>
              <p:cNvSpPr txBox="1">
                <a:spLocks noRot="1" noChangeAspect="1" noMove="1" noResize="1" noEditPoints="1" noAdjustHandles="1" noChangeArrowheads="1" noChangeShapeType="1" noTextEdit="1"/>
              </p:cNvSpPr>
              <p:nvPr/>
            </p:nvSpPr>
            <p:spPr>
              <a:xfrm>
                <a:off x="2080336" y="2144536"/>
                <a:ext cx="64799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1B737A-5589-ED40-940E-CB6685619703}"/>
                  </a:ext>
                </a:extLst>
              </p:cNvPr>
              <p:cNvSpPr txBox="1"/>
              <p:nvPr/>
            </p:nvSpPr>
            <p:spPr>
              <a:xfrm>
                <a:off x="6608525" y="1689252"/>
                <a:ext cx="112691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𝑐𝑎𝑡</m:t>
                          </m:r>
                        </m:e>
                      </m:d>
                      <m:r>
                        <a:rPr lang="en-GB" b="0" i="1" smtClean="0">
                          <a:latin typeface="Cambria Math" panose="02040503050406030204" pitchFamily="18" charset="0"/>
                        </a:rPr>
                        <m:t>=</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ea typeface="Cambria Math" panose="02040503050406030204" pitchFamily="18" charset="0"/>
                        </a:rPr>
                        <m:t>𝜎</m:t>
                      </m:r>
                      <m:d>
                        <m:dPr>
                          <m:begChr m:val="["/>
                          <m:endChr m:val="]"/>
                          <m:ctrlPr>
                            <a:rPr lang="el-GR"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𝑌</m:t>
                          </m:r>
                        </m:e>
                      </m:d>
                    </m:oMath>
                  </m:oMathPara>
                </a14:m>
                <a:endParaRPr lang="en-US" dirty="0"/>
              </a:p>
            </p:txBody>
          </p:sp>
        </mc:Choice>
        <mc:Fallback xmlns="">
          <p:sp>
            <p:nvSpPr>
              <p:cNvPr id="9" name="TextBox 8">
                <a:extLst>
                  <a:ext uri="{FF2B5EF4-FFF2-40B4-BE49-F238E27FC236}">
                    <a16:creationId xmlns:a16="http://schemas.microsoft.com/office/drawing/2014/main" id="{A91B737A-5589-ED40-940E-CB6685619703}"/>
                  </a:ext>
                </a:extLst>
              </p:cNvPr>
              <p:cNvSpPr txBox="1">
                <a:spLocks noRot="1" noChangeAspect="1" noMove="1" noResize="1" noEditPoints="1" noAdjustHandles="1" noChangeArrowheads="1" noChangeShapeType="1" noTextEdit="1"/>
              </p:cNvSpPr>
              <p:nvPr/>
            </p:nvSpPr>
            <p:spPr>
              <a:xfrm>
                <a:off x="6608525" y="1689252"/>
                <a:ext cx="1126912" cy="646331"/>
              </a:xfrm>
              <a:prstGeom prst="rect">
                <a:avLst/>
              </a:prstGeom>
              <a:blipFill>
                <a:blip r:embed="rId5"/>
                <a:stretch>
                  <a:fillRect/>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3E156A1F-149B-434A-9937-175FD0AE8BB4}"/>
              </a:ext>
            </a:extLst>
          </p:cNvPr>
          <p:cNvSpPr/>
          <p:nvPr/>
        </p:nvSpPr>
        <p:spPr>
          <a:xfrm>
            <a:off x="6699446" y="2335583"/>
            <a:ext cx="945070" cy="640924"/>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FE9A5A3-54A0-6846-9F0C-EFAF2B65745E}"/>
              </a:ext>
            </a:extLst>
          </p:cNvPr>
          <p:cNvSpPr txBox="1"/>
          <p:nvPr/>
        </p:nvSpPr>
        <p:spPr>
          <a:xfrm rot="16200000">
            <a:off x="7102701" y="2123974"/>
            <a:ext cx="1729961" cy="646331"/>
          </a:xfrm>
          <a:prstGeom prst="rect">
            <a:avLst/>
          </a:prstGeom>
          <a:noFill/>
        </p:spPr>
        <p:txBody>
          <a:bodyPr wrap="none" rtlCol="0">
            <a:spAutoFit/>
          </a:bodyPr>
          <a:lstStyle/>
          <a:p>
            <a:r>
              <a:rPr lang="en-US" sz="3600" dirty="0"/>
              <a:t>decision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1F2BBD-113F-2E46-8A56-C4A4BB300FC2}"/>
                  </a:ext>
                </a:extLst>
              </p:cNvPr>
              <p:cNvSpPr txBox="1"/>
              <p:nvPr/>
            </p:nvSpPr>
            <p:spPr>
              <a:xfrm>
                <a:off x="2931397" y="1919327"/>
                <a:ext cx="109760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𝐻</m:t>
                      </m:r>
                      <m:r>
                        <a:rPr lang="en-GB" b="0" i="1" smtClean="0">
                          <a:latin typeface="Cambria Math" panose="02040503050406030204" pitchFamily="18" charset="0"/>
                        </a:rPr>
                        <m:t>=</m:t>
                      </m:r>
                    </m:oMath>
                  </m:oMathPara>
                </a14:m>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𝑋</m:t>
                    </m:r>
                    <m:r>
                      <a:rPr lang="en-GB" i="1">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1</m:t>
                        </m:r>
                      </m:sub>
                    </m:sSub>
                  </m:oMath>
                </a14:m>
                <a:r>
                  <a:rPr lang="en-US" dirty="0"/>
                  <a:t>)</a:t>
                </a:r>
              </a:p>
            </p:txBody>
          </p:sp>
        </mc:Choice>
        <mc:Fallback xmlns="">
          <p:sp>
            <p:nvSpPr>
              <p:cNvPr id="11" name="TextBox 10">
                <a:extLst>
                  <a:ext uri="{FF2B5EF4-FFF2-40B4-BE49-F238E27FC236}">
                    <a16:creationId xmlns:a16="http://schemas.microsoft.com/office/drawing/2014/main" id="{FF1F2BBD-113F-2E46-8A56-C4A4BB300FC2}"/>
                  </a:ext>
                </a:extLst>
              </p:cNvPr>
              <p:cNvSpPr txBox="1">
                <a:spLocks noRot="1" noChangeAspect="1" noMove="1" noResize="1" noEditPoints="1" noAdjustHandles="1" noChangeArrowheads="1" noChangeShapeType="1" noTextEdit="1"/>
              </p:cNvSpPr>
              <p:nvPr/>
            </p:nvSpPr>
            <p:spPr>
              <a:xfrm>
                <a:off x="2931397" y="1919327"/>
                <a:ext cx="1097608" cy="646331"/>
              </a:xfrm>
              <a:prstGeom prst="rect">
                <a:avLst/>
              </a:prstGeom>
              <a:blipFill>
                <a:blip r:embed="rId6"/>
                <a:stretch>
                  <a:fillRect r="-3448"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396658F-F70B-CE4A-8DB7-411B600BDA6E}"/>
                  </a:ext>
                </a:extLst>
              </p:cNvPr>
              <p:cNvSpPr txBox="1"/>
              <p:nvPr/>
            </p:nvSpPr>
            <p:spPr>
              <a:xfrm>
                <a:off x="5318134" y="1902581"/>
                <a:ext cx="8772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𝑌</m:t>
                      </m:r>
                      <m:r>
                        <a:rPr lang="en-GB" b="0" i="1" smtClean="0">
                          <a:latin typeface="Cambria Math" panose="02040503050406030204" pitchFamily="18" charset="0"/>
                        </a:rPr>
                        <m:t>=</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𝐻</m:t>
                      </m:r>
                      <m:r>
                        <a:rPr lang="en-GB" b="0"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3" name="TextBox 32">
                <a:extLst>
                  <a:ext uri="{FF2B5EF4-FFF2-40B4-BE49-F238E27FC236}">
                    <a16:creationId xmlns:a16="http://schemas.microsoft.com/office/drawing/2014/main" id="{F396658F-F70B-CE4A-8DB7-411B600BDA6E}"/>
                  </a:ext>
                </a:extLst>
              </p:cNvPr>
              <p:cNvSpPr txBox="1">
                <a:spLocks noRot="1" noChangeAspect="1" noMove="1" noResize="1" noEditPoints="1" noAdjustHandles="1" noChangeArrowheads="1" noChangeShapeType="1" noTextEdit="1"/>
              </p:cNvSpPr>
              <p:nvPr/>
            </p:nvSpPr>
            <p:spPr>
              <a:xfrm>
                <a:off x="5318134" y="1902581"/>
                <a:ext cx="877228" cy="646331"/>
              </a:xfrm>
              <a:prstGeom prst="rect">
                <a:avLst/>
              </a:prstGeom>
              <a:blipFill>
                <a:blip r:embed="rId7"/>
                <a:stretch>
                  <a:fillRect/>
                </a:stretch>
              </a:blipFill>
            </p:spPr>
            <p:txBody>
              <a:bodyPr/>
              <a:lstStyle/>
              <a:p>
                <a:r>
                  <a:rPr lang="en-US">
                    <a:noFill/>
                  </a:rPr>
                  <a:t> </a:t>
                </a:r>
              </a:p>
            </p:txBody>
          </p:sp>
        </mc:Fallback>
      </mc:AlternateContent>
      <p:sp>
        <p:nvSpPr>
          <p:cNvPr id="43" name="Right Arrow 42">
            <a:extLst>
              <a:ext uri="{FF2B5EF4-FFF2-40B4-BE49-F238E27FC236}">
                <a16:creationId xmlns:a16="http://schemas.microsoft.com/office/drawing/2014/main" id="{09CA9D8C-FD6F-BD47-A277-4E0DA0DBB7C7}"/>
              </a:ext>
            </a:extLst>
          </p:cNvPr>
          <p:cNvSpPr/>
          <p:nvPr/>
        </p:nvSpPr>
        <p:spPr>
          <a:xfrm>
            <a:off x="4227093" y="2020861"/>
            <a:ext cx="84023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5D5144F-9644-4C43-99B5-6BA5FD208266}"/>
                  </a:ext>
                </a:extLst>
              </p:cNvPr>
              <p:cNvSpPr txBox="1"/>
              <p:nvPr/>
            </p:nvSpPr>
            <p:spPr>
              <a:xfrm>
                <a:off x="4338382" y="2140194"/>
                <a:ext cx="5636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𝑊</m:t>
                          </m:r>
                        </m:e>
                        <m:sub>
                          <m:r>
                            <a:rPr lang="en-GB" sz="2400" b="0" i="1" smtClean="0">
                              <a:latin typeface="Cambria Math" panose="02040503050406030204" pitchFamily="18" charset="0"/>
                            </a:rPr>
                            <m:t>2</m:t>
                          </m:r>
                        </m:sub>
                      </m:sSub>
                    </m:oMath>
                  </m:oMathPara>
                </a14:m>
                <a:endParaRPr lang="en-US" sz="2400" dirty="0">
                  <a:latin typeface="Times" pitchFamily="2" charset="0"/>
                </a:endParaRPr>
              </a:p>
            </p:txBody>
          </p:sp>
        </mc:Choice>
        <mc:Fallback xmlns="">
          <p:sp>
            <p:nvSpPr>
              <p:cNvPr id="44" name="TextBox 43">
                <a:extLst>
                  <a:ext uri="{FF2B5EF4-FFF2-40B4-BE49-F238E27FC236}">
                    <a16:creationId xmlns:a16="http://schemas.microsoft.com/office/drawing/2014/main" id="{25D5144F-9644-4C43-99B5-6BA5FD208266}"/>
                  </a:ext>
                </a:extLst>
              </p:cNvPr>
              <p:cNvSpPr txBox="1">
                <a:spLocks noRot="1" noChangeAspect="1" noMove="1" noResize="1" noEditPoints="1" noAdjustHandles="1" noChangeArrowheads="1" noChangeShapeType="1" noTextEdit="1"/>
              </p:cNvSpPr>
              <p:nvPr/>
            </p:nvSpPr>
            <p:spPr>
              <a:xfrm>
                <a:off x="4338382" y="2140194"/>
                <a:ext cx="563633" cy="461665"/>
              </a:xfrm>
              <a:prstGeom prst="rect">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4EEB63-54CF-AC40-B8AE-1A0A9F1014BD}"/>
                  </a:ext>
                </a:extLst>
              </p:cNvPr>
              <p:cNvSpPr txBox="1"/>
              <p:nvPr/>
            </p:nvSpPr>
            <p:spPr>
              <a:xfrm>
                <a:off x="426480" y="3681239"/>
                <a:ext cx="8462666" cy="2246769"/>
              </a:xfrm>
              <a:prstGeom prst="rect">
                <a:avLst/>
              </a:prstGeom>
              <a:noFill/>
            </p:spPr>
            <p:txBody>
              <a:bodyPr wrap="square" rtlCol="0">
                <a:spAutoFit/>
              </a:bodyPr>
              <a:lstStyle/>
              <a:p>
                <a:r>
                  <a:rPr lang="en-US" sz="2800" dirty="0">
                    <a:solidFill>
                      <a:schemeClr val="accent1"/>
                    </a:solidFill>
                  </a:rPr>
                  <a:t>Information is now transformed over “hidden” layers [here, 1] with a nonlinear activation function </a:t>
                </a:r>
                <a14:m>
                  <m:oMath xmlns:m="http://schemas.openxmlformats.org/officeDocument/2006/math">
                    <m:r>
                      <a:rPr lang="en-GB" sz="2800" b="0" i="1" smtClean="0">
                        <a:solidFill>
                          <a:schemeClr val="accent1"/>
                        </a:solidFill>
                        <a:latin typeface="Cambria Math" panose="02040503050406030204" pitchFamily="18" charset="0"/>
                      </a:rPr>
                      <m:t>h</m:t>
                    </m:r>
                    <m:d>
                      <m:dPr>
                        <m:begChr m:val="["/>
                        <m:endChr m:val="]"/>
                        <m:ctrlPr>
                          <a:rPr lang="en-GB" sz="2800" i="1" smtClean="0">
                            <a:solidFill>
                              <a:schemeClr val="accent1"/>
                            </a:solidFill>
                            <a:latin typeface="Cambria Math" panose="02040503050406030204" pitchFamily="18" charset="0"/>
                            <a:ea typeface="Cambria Math" panose="02040503050406030204" pitchFamily="18" charset="0"/>
                          </a:rPr>
                        </m:ctrlPr>
                      </m:dPr>
                      <m:e>
                        <m:r>
                          <a:rPr lang="en-GB" sz="2800" b="0" i="1" smtClean="0">
                            <a:solidFill>
                              <a:schemeClr val="accent1"/>
                            </a:solidFill>
                            <a:latin typeface="Cambria Math" panose="02040503050406030204" pitchFamily="18" charset="0"/>
                            <a:ea typeface="Cambria Math" panose="02040503050406030204" pitchFamily="18" charset="0"/>
                          </a:rPr>
                          <m:t>∙</m:t>
                        </m:r>
                      </m:e>
                    </m:d>
                  </m:oMath>
                </a14:m>
                <a:r>
                  <a:rPr lang="en-US" sz="2800" dirty="0">
                    <a:solidFill>
                      <a:schemeClr val="accent1"/>
                    </a:solidFill>
                  </a:rPr>
                  <a:t> at </a:t>
                </a:r>
                <a:r>
                  <a:rPr lang="en-US" sz="2800" dirty="0">
                    <a:solidFill>
                      <a:schemeClr val="accent1"/>
                    </a:solidFill>
                    <a:latin typeface="+mj-lt"/>
                  </a:rPr>
                  <a:t>each stage. The most common activation function is a rectified linear unit (</a:t>
                </a:r>
                <a:r>
                  <a:rPr lang="en-US" sz="2800" dirty="0" err="1">
                    <a:solidFill>
                      <a:schemeClr val="accent1"/>
                    </a:solidFill>
                    <a:latin typeface="+mj-lt"/>
                  </a:rPr>
                  <a:t>ReLU</a:t>
                </a:r>
                <a:r>
                  <a:rPr lang="en-US" sz="2800" dirty="0">
                    <a:solidFill>
                      <a:schemeClr val="accent1"/>
                    </a:solidFill>
                    <a:latin typeface="+mj-lt"/>
                  </a:rPr>
                  <a:t>)</a:t>
                </a:r>
              </a:p>
              <a:p>
                <a:endParaRPr lang="en-US" sz="2800" i="1" dirty="0">
                  <a:solidFill>
                    <a:schemeClr val="accent1"/>
                  </a:solidFill>
                  <a:latin typeface="+mj-lt"/>
                </a:endParaRPr>
              </a:p>
            </p:txBody>
          </p:sp>
        </mc:Choice>
        <mc:Fallback xmlns="">
          <p:sp>
            <p:nvSpPr>
              <p:cNvPr id="49" name="TextBox 48">
                <a:extLst>
                  <a:ext uri="{FF2B5EF4-FFF2-40B4-BE49-F238E27FC236}">
                    <a16:creationId xmlns:a16="http://schemas.microsoft.com/office/drawing/2014/main" id="{3E4EEB63-54CF-AC40-B8AE-1A0A9F1014BD}"/>
                  </a:ext>
                </a:extLst>
              </p:cNvPr>
              <p:cNvSpPr txBox="1">
                <a:spLocks noRot="1" noChangeAspect="1" noMove="1" noResize="1" noEditPoints="1" noAdjustHandles="1" noChangeArrowheads="1" noChangeShapeType="1" noTextEdit="1"/>
              </p:cNvSpPr>
              <p:nvPr/>
            </p:nvSpPr>
            <p:spPr>
              <a:xfrm>
                <a:off x="426480" y="3681239"/>
                <a:ext cx="8462666" cy="2246769"/>
              </a:xfrm>
              <a:prstGeom prst="rect">
                <a:avLst/>
              </a:prstGeom>
              <a:blipFill>
                <a:blip r:embed="rId9"/>
                <a:stretch>
                  <a:fillRect l="-1499" t="-2809" r="-209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38B66FC-C8BE-8241-9591-3457EAA5EAC3}"/>
              </a:ext>
            </a:extLst>
          </p:cNvPr>
          <p:cNvSpPr txBox="1"/>
          <p:nvPr/>
        </p:nvSpPr>
        <p:spPr>
          <a:xfrm>
            <a:off x="2964788" y="2858389"/>
            <a:ext cx="1056700" cy="461665"/>
          </a:xfrm>
          <a:prstGeom prst="rect">
            <a:avLst/>
          </a:prstGeom>
          <a:noFill/>
        </p:spPr>
        <p:txBody>
          <a:bodyPr wrap="none" rtlCol="0">
            <a:spAutoFit/>
          </a:bodyPr>
          <a:lstStyle/>
          <a:p>
            <a:r>
              <a:rPr lang="en-US" sz="2400" dirty="0"/>
              <a:t>hidden</a:t>
            </a:r>
          </a:p>
        </p:txBody>
      </p:sp>
      <p:sp>
        <p:nvSpPr>
          <p:cNvPr id="50" name="TextBox 49">
            <a:extLst>
              <a:ext uri="{FF2B5EF4-FFF2-40B4-BE49-F238E27FC236}">
                <a16:creationId xmlns:a16="http://schemas.microsoft.com/office/drawing/2014/main" id="{F3403980-55AF-6846-98F4-36664A0EA580}"/>
              </a:ext>
            </a:extLst>
          </p:cNvPr>
          <p:cNvSpPr txBox="1"/>
          <p:nvPr/>
        </p:nvSpPr>
        <p:spPr>
          <a:xfrm>
            <a:off x="5212105" y="2868662"/>
            <a:ext cx="1037463" cy="461665"/>
          </a:xfrm>
          <a:prstGeom prst="rect">
            <a:avLst/>
          </a:prstGeom>
          <a:noFill/>
        </p:spPr>
        <p:txBody>
          <a:bodyPr wrap="none" rtlCol="0">
            <a:spAutoFit/>
          </a:bodyPr>
          <a:lstStyle/>
          <a:p>
            <a:r>
              <a:rPr lang="en-US" sz="2400" dirty="0"/>
              <a:t>output</a:t>
            </a:r>
          </a:p>
        </p:txBody>
      </p:sp>
      <p:sp>
        <p:nvSpPr>
          <p:cNvPr id="51" name="TextBox 50">
            <a:extLst>
              <a:ext uri="{FF2B5EF4-FFF2-40B4-BE49-F238E27FC236}">
                <a16:creationId xmlns:a16="http://schemas.microsoft.com/office/drawing/2014/main" id="{8D6E6F85-3C28-E547-9F85-9241E81B6E1F}"/>
              </a:ext>
            </a:extLst>
          </p:cNvPr>
          <p:cNvSpPr txBox="1"/>
          <p:nvPr/>
        </p:nvSpPr>
        <p:spPr>
          <a:xfrm>
            <a:off x="1024956" y="2836521"/>
            <a:ext cx="843501" cy="461665"/>
          </a:xfrm>
          <a:prstGeom prst="rect">
            <a:avLst/>
          </a:prstGeom>
          <a:noFill/>
        </p:spPr>
        <p:txBody>
          <a:bodyPr wrap="none" rtlCol="0">
            <a:spAutoFit/>
          </a:bodyPr>
          <a:lstStyle/>
          <a:p>
            <a:r>
              <a:rPr lang="en-US" sz="2400" dirty="0"/>
              <a:t>input</a:t>
            </a:r>
          </a:p>
        </p:txBody>
      </p:sp>
      <p:cxnSp>
        <p:nvCxnSpPr>
          <p:cNvPr id="18" name="Straight Connector 17">
            <a:extLst>
              <a:ext uri="{FF2B5EF4-FFF2-40B4-BE49-F238E27FC236}">
                <a16:creationId xmlns:a16="http://schemas.microsoft.com/office/drawing/2014/main" id="{5AF650F2-E921-7E4F-BA97-51662752D548}"/>
              </a:ext>
            </a:extLst>
          </p:cNvPr>
          <p:cNvCxnSpPr>
            <a:cxnSpLocks/>
          </p:cNvCxnSpPr>
          <p:nvPr/>
        </p:nvCxnSpPr>
        <p:spPr>
          <a:xfrm>
            <a:off x="4205698" y="6024007"/>
            <a:ext cx="49178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A75B3E8-27C7-6845-87EA-AAED9F8F68A2}"/>
              </a:ext>
            </a:extLst>
          </p:cNvPr>
          <p:cNvCxnSpPr>
            <a:cxnSpLocks/>
          </p:cNvCxnSpPr>
          <p:nvPr/>
        </p:nvCxnSpPr>
        <p:spPr>
          <a:xfrm flipV="1">
            <a:off x="4700135" y="5559692"/>
            <a:ext cx="349695" cy="4775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C947F235-09D6-6043-9FD9-3E6ED0389652}"/>
              </a:ext>
            </a:extLst>
          </p:cNvPr>
          <p:cNvSpPr txBox="1"/>
          <p:nvPr/>
        </p:nvSpPr>
        <p:spPr>
          <a:xfrm>
            <a:off x="4369836" y="6120383"/>
            <a:ext cx="679994" cy="369332"/>
          </a:xfrm>
          <a:prstGeom prst="rect">
            <a:avLst/>
          </a:prstGeom>
          <a:noFill/>
        </p:spPr>
        <p:txBody>
          <a:bodyPr wrap="none" rtlCol="0">
            <a:spAutoFit/>
          </a:bodyPr>
          <a:lstStyle/>
          <a:p>
            <a:r>
              <a:rPr lang="en-US" dirty="0"/>
              <a:t>input</a:t>
            </a:r>
          </a:p>
        </p:txBody>
      </p:sp>
      <p:sp>
        <p:nvSpPr>
          <p:cNvPr id="54" name="TextBox 53">
            <a:extLst>
              <a:ext uri="{FF2B5EF4-FFF2-40B4-BE49-F238E27FC236}">
                <a16:creationId xmlns:a16="http://schemas.microsoft.com/office/drawing/2014/main" id="{B79671E4-36D9-DA41-B996-F4AB4ED17E66}"/>
              </a:ext>
            </a:extLst>
          </p:cNvPr>
          <p:cNvSpPr txBox="1"/>
          <p:nvPr/>
        </p:nvSpPr>
        <p:spPr>
          <a:xfrm rot="16200000">
            <a:off x="3493449" y="5665082"/>
            <a:ext cx="825867" cy="369332"/>
          </a:xfrm>
          <a:prstGeom prst="rect">
            <a:avLst/>
          </a:prstGeom>
          <a:noFill/>
        </p:spPr>
        <p:txBody>
          <a:bodyPr wrap="none" rtlCol="0">
            <a:spAutoFit/>
          </a:bodyPr>
          <a:lstStyle/>
          <a:p>
            <a:r>
              <a:rPr lang="en-US" dirty="0"/>
              <a:t>output</a:t>
            </a:r>
          </a:p>
        </p:txBody>
      </p:sp>
      <p:sp>
        <p:nvSpPr>
          <p:cNvPr id="57" name="TextBox 56">
            <a:extLst>
              <a:ext uri="{FF2B5EF4-FFF2-40B4-BE49-F238E27FC236}">
                <a16:creationId xmlns:a16="http://schemas.microsoft.com/office/drawing/2014/main" id="{1C946848-6DFB-DF4A-8E99-BDCAA3FFC780}"/>
              </a:ext>
            </a:extLst>
          </p:cNvPr>
          <p:cNvSpPr txBox="1"/>
          <p:nvPr/>
        </p:nvSpPr>
        <p:spPr>
          <a:xfrm>
            <a:off x="5531957" y="5417620"/>
            <a:ext cx="2593787" cy="923330"/>
          </a:xfrm>
          <a:prstGeom prst="rect">
            <a:avLst/>
          </a:prstGeom>
          <a:noFill/>
        </p:spPr>
        <p:txBody>
          <a:bodyPr wrap="none" rtlCol="0">
            <a:spAutoFit/>
          </a:bodyPr>
          <a:lstStyle/>
          <a:p>
            <a:r>
              <a:rPr lang="en-US" dirty="0"/>
              <a:t>Negative input set to zero</a:t>
            </a:r>
          </a:p>
          <a:p>
            <a:r>
              <a:rPr lang="en-US" dirty="0"/>
              <a:t>Positive input unchanged</a:t>
            </a:r>
          </a:p>
          <a:p>
            <a:r>
              <a:rPr lang="en-US" dirty="0"/>
              <a:t>Encourages sparse inputs</a:t>
            </a:r>
          </a:p>
        </p:txBody>
      </p:sp>
      <p:sp>
        <p:nvSpPr>
          <p:cNvPr id="58" name="TextBox 57">
            <a:extLst>
              <a:ext uri="{FF2B5EF4-FFF2-40B4-BE49-F238E27FC236}">
                <a16:creationId xmlns:a16="http://schemas.microsoft.com/office/drawing/2014/main" id="{1603A1AC-583A-7443-AF2A-282CD3A03BBA}"/>
              </a:ext>
            </a:extLst>
          </p:cNvPr>
          <p:cNvSpPr txBox="1"/>
          <p:nvPr/>
        </p:nvSpPr>
        <p:spPr>
          <a:xfrm>
            <a:off x="4241300" y="5244763"/>
            <a:ext cx="661400" cy="369332"/>
          </a:xfrm>
          <a:prstGeom prst="rect">
            <a:avLst/>
          </a:prstGeom>
          <a:noFill/>
        </p:spPr>
        <p:txBody>
          <a:bodyPr wrap="none" rtlCol="0">
            <a:spAutoFit/>
          </a:bodyPr>
          <a:lstStyle/>
          <a:p>
            <a:r>
              <a:rPr lang="en-US" dirty="0" err="1"/>
              <a:t>ReLU</a:t>
            </a:r>
            <a:endParaRPr lang="en-US" dirty="0"/>
          </a:p>
        </p:txBody>
      </p:sp>
    </p:spTree>
    <p:extLst>
      <p:ext uri="{BB962C8B-B14F-4D97-AF65-F5344CB8AC3E}">
        <p14:creationId xmlns:p14="http://schemas.microsoft.com/office/powerpoint/2010/main" val="157341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Multilayer Perceptron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78403B-E5CC-1948-A9BE-6442B0341F12}"/>
                  </a:ext>
                </a:extLst>
              </p:cNvPr>
              <p:cNvSpPr txBox="1"/>
              <p:nvPr/>
            </p:nvSpPr>
            <p:spPr>
              <a:xfrm>
                <a:off x="354871" y="1364168"/>
                <a:ext cx="1728743" cy="747256"/>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𝑋</m:t>
                        </m:r>
                      </m:e>
                      <m:sup>
                        <m:r>
                          <a:rPr lang="en-GB" sz="2400" b="0" i="1" smtClean="0">
                            <a:latin typeface="Cambria Math" panose="02040503050406030204" pitchFamily="18" charset="0"/>
                          </a:rPr>
                          <m:t>𝐴</m:t>
                        </m:r>
                      </m:sup>
                    </m:sSup>
                  </m:oMath>
                </a14:m>
                <a:r>
                  <a:rPr lang="en-US" sz="2400" dirty="0">
                    <a:latin typeface="Times" pitchFamily="2" charset="0"/>
                  </a:rPr>
                  <a:t> =</a:t>
                </a:r>
                <a14:m>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GB" sz="2400" b="0" i="1" smtClean="0">
                                <a:latin typeface="Cambria Math" panose="02040503050406030204" pitchFamily="18" charset="0"/>
                              </a:rPr>
                              <m:t>1,−1</m:t>
                            </m:r>
                          </m:e>
                          <m:e>
                            <m:r>
                              <a:rPr lang="en-GB" sz="2400" b="0" i="1" smtClean="0">
                                <a:latin typeface="Cambria Math" panose="02040503050406030204" pitchFamily="18" charset="0"/>
                              </a:rPr>
                              <m:t>1, −1</m:t>
                            </m:r>
                          </m:e>
                        </m:eqArr>
                      </m:e>
                    </m:d>
                  </m:oMath>
                </a14:m>
                <a:endParaRPr lang="en-US" sz="2400" dirty="0">
                  <a:latin typeface="Times" pitchFamily="2" charset="0"/>
                </a:endParaRPr>
              </a:p>
            </p:txBody>
          </p:sp>
        </mc:Choice>
        <mc:Fallback xmlns="">
          <p:sp>
            <p:nvSpPr>
              <p:cNvPr id="25" name="TextBox 24">
                <a:extLst>
                  <a:ext uri="{FF2B5EF4-FFF2-40B4-BE49-F238E27FC236}">
                    <a16:creationId xmlns:a16="http://schemas.microsoft.com/office/drawing/2014/main" id="{FE78403B-E5CC-1948-A9BE-6442B0341F12}"/>
                  </a:ext>
                </a:extLst>
              </p:cNvPr>
              <p:cNvSpPr txBox="1">
                <a:spLocks noRot="1" noChangeAspect="1" noMove="1" noResize="1" noEditPoints="1" noAdjustHandles="1" noChangeArrowheads="1" noChangeShapeType="1" noTextEdit="1"/>
              </p:cNvSpPr>
              <p:nvPr/>
            </p:nvSpPr>
            <p:spPr>
              <a:xfrm>
                <a:off x="354871" y="1364168"/>
                <a:ext cx="1728743" cy="747256"/>
              </a:xfrm>
              <a:prstGeom prst="rect">
                <a:avLst/>
              </a:prstGeom>
              <a:blipFill>
                <a:blip r:embed="rId4"/>
                <a:stretch>
                  <a:fillRect l="-730"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7DA6B2-3817-C24E-8C24-1181367F5BEA}"/>
                  </a:ext>
                </a:extLst>
              </p:cNvPr>
              <p:cNvSpPr txBox="1"/>
              <p:nvPr/>
            </p:nvSpPr>
            <p:spPr>
              <a:xfrm>
                <a:off x="2273637" y="1351560"/>
                <a:ext cx="1727011" cy="747256"/>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𝑋</m:t>
                        </m:r>
                      </m:e>
                      <m:sup>
                        <m:r>
                          <a:rPr lang="en-GB" sz="2400" b="0" i="1" smtClean="0">
                            <a:latin typeface="Cambria Math" panose="02040503050406030204" pitchFamily="18" charset="0"/>
                          </a:rPr>
                          <m:t>𝐵</m:t>
                        </m:r>
                      </m:sup>
                    </m:sSup>
                  </m:oMath>
                </a14:m>
                <a:r>
                  <a:rPr lang="en-US" sz="2400" dirty="0">
                    <a:latin typeface="Times" pitchFamily="2" charset="0"/>
                  </a:rPr>
                  <a:t> =</a:t>
                </a:r>
                <a14:m>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GB" sz="2400" b="0" i="1" smtClean="0">
                                <a:latin typeface="Cambria Math" panose="02040503050406030204" pitchFamily="18" charset="0"/>
                              </a:rPr>
                              <m:t>−1, 1</m:t>
                            </m:r>
                          </m:e>
                          <m:e>
                            <m:r>
                              <a:rPr lang="en-GB" sz="2400" b="0" i="1" smtClean="0">
                                <a:latin typeface="Cambria Math" panose="02040503050406030204" pitchFamily="18" charset="0"/>
                              </a:rPr>
                              <m:t>1,−1</m:t>
                            </m:r>
                          </m:e>
                        </m:eqArr>
                      </m:e>
                    </m:d>
                  </m:oMath>
                </a14:m>
                <a:endParaRPr lang="en-US" sz="2400" dirty="0">
                  <a:latin typeface="Times" pitchFamily="2" charset="0"/>
                </a:endParaRPr>
              </a:p>
            </p:txBody>
          </p:sp>
        </mc:Choice>
        <mc:Fallback xmlns="">
          <p:sp>
            <p:nvSpPr>
              <p:cNvPr id="26" name="TextBox 25">
                <a:extLst>
                  <a:ext uri="{FF2B5EF4-FFF2-40B4-BE49-F238E27FC236}">
                    <a16:creationId xmlns:a16="http://schemas.microsoft.com/office/drawing/2014/main" id="{C77DA6B2-3817-C24E-8C24-1181367F5BEA}"/>
                  </a:ext>
                </a:extLst>
              </p:cNvPr>
              <p:cNvSpPr txBox="1">
                <a:spLocks noRot="1" noChangeAspect="1" noMove="1" noResize="1" noEditPoints="1" noAdjustHandles="1" noChangeArrowheads="1" noChangeShapeType="1" noTextEdit="1"/>
              </p:cNvSpPr>
              <p:nvPr/>
            </p:nvSpPr>
            <p:spPr>
              <a:xfrm>
                <a:off x="2273637" y="1351560"/>
                <a:ext cx="1727011" cy="747256"/>
              </a:xfrm>
              <a:prstGeom prst="rect">
                <a:avLst/>
              </a:prstGeom>
              <a:blipFill>
                <a:blip r:embed="rId5"/>
                <a:stretch>
                  <a:fillRect b="-1667"/>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67ED54F7-7AC5-8C4D-9233-1315BFEE989F}"/>
              </a:ext>
            </a:extLst>
          </p:cNvPr>
          <p:cNvSpPr/>
          <p:nvPr/>
        </p:nvSpPr>
        <p:spPr>
          <a:xfrm>
            <a:off x="581008" y="3251811"/>
            <a:ext cx="360000" cy="360000"/>
          </a:xfrm>
          <a:prstGeom prst="ellipse">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853E54FB-F5F7-D44A-90A1-72B37D30E3E5}"/>
              </a:ext>
            </a:extLst>
          </p:cNvPr>
          <p:cNvSpPr/>
          <p:nvPr/>
        </p:nvSpPr>
        <p:spPr>
          <a:xfrm>
            <a:off x="3191675" y="5977143"/>
            <a:ext cx="360000" cy="360000"/>
          </a:xfrm>
          <a:prstGeom prst="ellipse">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75ED8F3F-3431-1A47-BC68-295D44AE7357}"/>
              </a:ext>
            </a:extLst>
          </p:cNvPr>
          <p:cNvSpPr/>
          <p:nvPr/>
        </p:nvSpPr>
        <p:spPr>
          <a:xfrm>
            <a:off x="3193371" y="3251811"/>
            <a:ext cx="360000" cy="360000"/>
          </a:xfrm>
          <a:prstGeom prst="ellipse">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29" name="Oval 28">
            <a:extLst>
              <a:ext uri="{FF2B5EF4-FFF2-40B4-BE49-F238E27FC236}">
                <a16:creationId xmlns:a16="http://schemas.microsoft.com/office/drawing/2014/main" id="{D939A1EA-DBA5-8C4D-AEC3-53E721C8DF3D}"/>
              </a:ext>
            </a:extLst>
          </p:cNvPr>
          <p:cNvSpPr/>
          <p:nvPr/>
        </p:nvSpPr>
        <p:spPr>
          <a:xfrm>
            <a:off x="581008" y="5977143"/>
            <a:ext cx="360000" cy="360000"/>
          </a:xfrm>
          <a:prstGeom prst="ellipse">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6E7148-A496-C64A-A3F1-882C4F4B45A6}"/>
                  </a:ext>
                </a:extLst>
              </p:cNvPr>
              <p:cNvSpPr txBox="1"/>
              <p:nvPr/>
            </p:nvSpPr>
            <p:spPr>
              <a:xfrm>
                <a:off x="1016574" y="4761160"/>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16" name="TextBox 15">
                <a:extLst>
                  <a:ext uri="{FF2B5EF4-FFF2-40B4-BE49-F238E27FC236}">
                    <a16:creationId xmlns:a16="http://schemas.microsoft.com/office/drawing/2014/main" id="{F56E7148-A496-C64A-A3F1-882C4F4B45A6}"/>
                  </a:ext>
                </a:extLst>
              </p:cNvPr>
              <p:cNvSpPr txBox="1">
                <a:spLocks noRot="1" noChangeAspect="1" noMove="1" noResize="1" noEditPoints="1" noAdjustHandles="1" noChangeArrowheads="1" noChangeShapeType="1" noTextEdit="1"/>
              </p:cNvSpPr>
              <p:nvPr/>
            </p:nvSpPr>
            <p:spPr>
              <a:xfrm>
                <a:off x="1016574" y="4761160"/>
                <a:ext cx="549574"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8CCC9E3-B1EF-6547-95C9-707074BD4641}"/>
                  </a:ext>
                </a:extLst>
              </p:cNvPr>
              <p:cNvSpPr txBox="1"/>
              <p:nvPr/>
            </p:nvSpPr>
            <p:spPr>
              <a:xfrm>
                <a:off x="1639481" y="3736626"/>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30" name="TextBox 29">
                <a:extLst>
                  <a:ext uri="{FF2B5EF4-FFF2-40B4-BE49-F238E27FC236}">
                    <a16:creationId xmlns:a16="http://schemas.microsoft.com/office/drawing/2014/main" id="{E8CCC9E3-B1EF-6547-95C9-707074BD4641}"/>
                  </a:ext>
                </a:extLst>
              </p:cNvPr>
              <p:cNvSpPr txBox="1">
                <a:spLocks noRot="1" noChangeAspect="1" noMove="1" noResize="1" noEditPoints="1" noAdjustHandles="1" noChangeArrowheads="1" noChangeShapeType="1" noTextEdit="1"/>
              </p:cNvSpPr>
              <p:nvPr/>
            </p:nvSpPr>
            <p:spPr>
              <a:xfrm>
                <a:off x="1639481" y="3736626"/>
                <a:ext cx="556691" cy="461665"/>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E39C858-9524-FF45-BBE6-7CAA362D0488}"/>
              </a:ext>
            </a:extLst>
          </p:cNvPr>
          <p:cNvSpPr txBox="1"/>
          <p:nvPr/>
        </p:nvSpPr>
        <p:spPr>
          <a:xfrm>
            <a:off x="1697254" y="5985277"/>
            <a:ext cx="441146" cy="461665"/>
          </a:xfrm>
          <a:prstGeom prst="rect">
            <a:avLst/>
          </a:prstGeom>
          <a:noFill/>
        </p:spPr>
        <p:txBody>
          <a:bodyPr wrap="none" rtlCol="0">
            <a:spAutoFit/>
          </a:bodyPr>
          <a:lstStyle/>
          <a:p>
            <a:r>
              <a:rPr lang="en-US" sz="2400" dirty="0">
                <a:latin typeface="Times" pitchFamily="2" charset="0"/>
              </a:rPr>
              <a:t>-1</a:t>
            </a:r>
          </a:p>
        </p:txBody>
      </p:sp>
      <p:sp>
        <p:nvSpPr>
          <p:cNvPr id="31" name="TextBox 30">
            <a:extLst>
              <a:ext uri="{FF2B5EF4-FFF2-40B4-BE49-F238E27FC236}">
                <a16:creationId xmlns:a16="http://schemas.microsoft.com/office/drawing/2014/main" id="{CF23FCFE-8205-C84D-80B9-1908650E4642}"/>
              </a:ext>
            </a:extLst>
          </p:cNvPr>
          <p:cNvSpPr txBox="1"/>
          <p:nvPr/>
        </p:nvSpPr>
        <p:spPr>
          <a:xfrm>
            <a:off x="3219633" y="4853772"/>
            <a:ext cx="338554" cy="461665"/>
          </a:xfrm>
          <a:prstGeom prst="rect">
            <a:avLst/>
          </a:prstGeom>
          <a:noFill/>
        </p:spPr>
        <p:txBody>
          <a:bodyPr wrap="none" rtlCol="0">
            <a:spAutoFit/>
          </a:bodyPr>
          <a:lstStyle/>
          <a:p>
            <a:r>
              <a:rPr lang="en-US" sz="2400" dirty="0">
                <a:latin typeface="Times" pitchFamily="2" charset="0"/>
              </a:rPr>
              <a:t>1</a:t>
            </a:r>
          </a:p>
        </p:txBody>
      </p:sp>
      <p:sp>
        <p:nvSpPr>
          <p:cNvPr id="32" name="TextBox 31">
            <a:extLst>
              <a:ext uri="{FF2B5EF4-FFF2-40B4-BE49-F238E27FC236}">
                <a16:creationId xmlns:a16="http://schemas.microsoft.com/office/drawing/2014/main" id="{1B958B11-FD5F-0240-9461-70F58F643DC3}"/>
              </a:ext>
            </a:extLst>
          </p:cNvPr>
          <p:cNvSpPr txBox="1"/>
          <p:nvPr/>
        </p:nvSpPr>
        <p:spPr>
          <a:xfrm>
            <a:off x="496108" y="4819894"/>
            <a:ext cx="441146" cy="461665"/>
          </a:xfrm>
          <a:prstGeom prst="rect">
            <a:avLst/>
          </a:prstGeom>
          <a:noFill/>
        </p:spPr>
        <p:txBody>
          <a:bodyPr wrap="none" rtlCol="0">
            <a:spAutoFit/>
          </a:bodyPr>
          <a:lstStyle/>
          <a:p>
            <a:r>
              <a:rPr lang="en-US" sz="2400" dirty="0">
                <a:latin typeface="Times" pitchFamily="2" charset="0"/>
              </a:rPr>
              <a:t>-1</a:t>
            </a:r>
          </a:p>
        </p:txBody>
      </p:sp>
      <p:sp>
        <p:nvSpPr>
          <p:cNvPr id="33" name="TextBox 32">
            <a:extLst>
              <a:ext uri="{FF2B5EF4-FFF2-40B4-BE49-F238E27FC236}">
                <a16:creationId xmlns:a16="http://schemas.microsoft.com/office/drawing/2014/main" id="{F051AB72-B141-434D-B57F-D9F684E2C5E5}"/>
              </a:ext>
            </a:extLst>
          </p:cNvPr>
          <p:cNvSpPr txBox="1"/>
          <p:nvPr/>
        </p:nvSpPr>
        <p:spPr>
          <a:xfrm>
            <a:off x="1711849" y="3200981"/>
            <a:ext cx="338554" cy="461665"/>
          </a:xfrm>
          <a:prstGeom prst="rect">
            <a:avLst/>
          </a:prstGeom>
          <a:noFill/>
        </p:spPr>
        <p:txBody>
          <a:bodyPr wrap="none" rtlCol="0">
            <a:spAutoFit/>
          </a:bodyPr>
          <a:lstStyle/>
          <a:p>
            <a:r>
              <a:rPr lang="en-US" sz="2400" dirty="0">
                <a:latin typeface="Times" pitchFamily="2" charset="0"/>
              </a:rPr>
              <a:t>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BA0049-E35E-2747-A89C-272A7D8B7594}"/>
                  </a:ext>
                </a:extLst>
              </p:cNvPr>
              <p:cNvSpPr txBox="1"/>
              <p:nvPr/>
            </p:nvSpPr>
            <p:spPr>
              <a:xfrm>
                <a:off x="414527" y="2249837"/>
                <a:ext cx="3703592" cy="646331"/>
              </a:xfrm>
              <a:prstGeom prst="rect">
                <a:avLst/>
              </a:prstGeom>
              <a:noFill/>
            </p:spPr>
            <p:txBody>
              <a:bodyPr wrap="square" rtlCol="0">
                <a:spAutoFit/>
              </a:bodyPr>
              <a:lstStyle/>
              <a:p>
                <a:r>
                  <a:rPr lang="en-US" dirty="0">
                    <a:solidFill>
                      <a:schemeClr val="bg1">
                        <a:lumMod val="50000"/>
                      </a:schemeClr>
                    </a:solidFill>
                  </a:rPr>
                  <a:t>Rows are different features (e.g. </a:t>
                </a:r>
                <a14:m>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GB" b="0" i="1" smtClean="0">
                            <a:solidFill>
                              <a:schemeClr val="bg1">
                                <a:lumMod val="50000"/>
                              </a:schemeClr>
                            </a:solidFill>
                            <a:latin typeface="Cambria Math" panose="02040503050406030204" pitchFamily="18" charset="0"/>
                          </a:rPr>
                          <m:t>𝑥</m:t>
                        </m:r>
                      </m:e>
                      <m:sub>
                        <m:r>
                          <a:rPr lang="en-GB" b="0" i="1" smtClean="0">
                            <a:solidFill>
                              <a:schemeClr val="bg1">
                                <a:lumMod val="50000"/>
                              </a:schemeClr>
                            </a:solidFill>
                            <a:latin typeface="Cambria Math" panose="02040503050406030204" pitchFamily="18" charset="0"/>
                          </a:rPr>
                          <m:t>1</m:t>
                        </m:r>
                      </m:sub>
                    </m:sSub>
                  </m:oMath>
                </a14:m>
                <a:r>
                  <a:rPr lang="en-US" dirty="0">
                    <a:solidFill>
                      <a:schemeClr val="bg1">
                        <a:lumMod val="50000"/>
                      </a:schemeClr>
                    </a:solidFill>
                  </a:rPr>
                  <a:t>) and columns are different exemplars</a:t>
                </a:r>
              </a:p>
            </p:txBody>
          </p:sp>
        </mc:Choice>
        <mc:Fallback xmlns="">
          <p:sp>
            <p:nvSpPr>
              <p:cNvPr id="19" name="TextBox 18">
                <a:extLst>
                  <a:ext uri="{FF2B5EF4-FFF2-40B4-BE49-F238E27FC236}">
                    <a16:creationId xmlns:a16="http://schemas.microsoft.com/office/drawing/2014/main" id="{76BA0049-E35E-2747-A89C-272A7D8B7594}"/>
                  </a:ext>
                </a:extLst>
              </p:cNvPr>
              <p:cNvSpPr txBox="1">
                <a:spLocks noRot="1" noChangeAspect="1" noMove="1" noResize="1" noEditPoints="1" noAdjustHandles="1" noChangeArrowheads="1" noChangeShapeType="1" noTextEdit="1"/>
              </p:cNvSpPr>
              <p:nvPr/>
            </p:nvSpPr>
            <p:spPr>
              <a:xfrm>
                <a:off x="414527" y="2249837"/>
                <a:ext cx="3703592" cy="646331"/>
              </a:xfrm>
              <a:prstGeom prst="rect">
                <a:avLst/>
              </a:prstGeom>
              <a:blipFill>
                <a:blip r:embed="rId8"/>
                <a:stretch>
                  <a:fillRect l="-1370" t="-1923" b="-13462"/>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22A6BAA0-9610-8C4D-B0DA-D8096B343519}"/>
              </a:ext>
            </a:extLst>
          </p:cNvPr>
          <p:cNvSpPr txBox="1"/>
          <p:nvPr/>
        </p:nvSpPr>
        <p:spPr>
          <a:xfrm>
            <a:off x="4572001" y="1477401"/>
            <a:ext cx="4081670" cy="1446550"/>
          </a:xfrm>
          <a:prstGeom prst="rect">
            <a:avLst/>
          </a:prstGeom>
          <a:noFill/>
        </p:spPr>
        <p:txBody>
          <a:bodyPr wrap="square" rtlCol="0">
            <a:spAutoFit/>
          </a:bodyPr>
          <a:lstStyle/>
          <a:p>
            <a:r>
              <a:rPr lang="en-US" sz="2200" dirty="0"/>
              <a:t>By including multiple layers with nonlinearities, the perceptron can be adapted to solve a wide range of problems</a:t>
            </a:r>
          </a:p>
        </p:txBody>
      </p:sp>
      <p:cxnSp>
        <p:nvCxnSpPr>
          <p:cNvPr id="3" name="Straight Connector 2">
            <a:extLst>
              <a:ext uri="{FF2B5EF4-FFF2-40B4-BE49-F238E27FC236}">
                <a16:creationId xmlns:a16="http://schemas.microsoft.com/office/drawing/2014/main" id="{9151F00C-615B-E744-958A-8C4280CC62DE}"/>
              </a:ext>
            </a:extLst>
          </p:cNvPr>
          <p:cNvCxnSpPr/>
          <p:nvPr/>
        </p:nvCxnSpPr>
        <p:spPr>
          <a:xfrm>
            <a:off x="2092911" y="31010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CCB0771-216D-A746-9A9A-8AD41B20771A}"/>
              </a:ext>
            </a:extLst>
          </p:cNvPr>
          <p:cNvCxnSpPr>
            <a:cxnSpLocks/>
          </p:cNvCxnSpPr>
          <p:nvPr/>
        </p:nvCxnSpPr>
        <p:spPr>
          <a:xfrm flipH="1">
            <a:off x="231006" y="48198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8" name="Freeform 7">
            <a:extLst>
              <a:ext uri="{FF2B5EF4-FFF2-40B4-BE49-F238E27FC236}">
                <a16:creationId xmlns:a16="http://schemas.microsoft.com/office/drawing/2014/main" id="{15FCDBD5-4ACF-EB47-A67E-76AEE3609CF2}"/>
              </a:ext>
            </a:extLst>
          </p:cNvPr>
          <p:cNvSpPr/>
          <p:nvPr/>
        </p:nvSpPr>
        <p:spPr>
          <a:xfrm>
            <a:off x="174731" y="3128238"/>
            <a:ext cx="3628643" cy="3338823"/>
          </a:xfrm>
          <a:custGeom>
            <a:avLst/>
            <a:gdLst>
              <a:gd name="connsiteX0" fmla="*/ 1190243 w 3628643"/>
              <a:gd name="connsiteY0" fmla="*/ 3338823 h 3338823"/>
              <a:gd name="connsiteX1" fmla="*/ 77060 w 3628643"/>
              <a:gd name="connsiteY1" fmla="*/ 1483519 h 3338823"/>
              <a:gd name="connsiteX2" fmla="*/ 236086 w 3628643"/>
              <a:gd name="connsiteY2" fmla="*/ 78788 h 3338823"/>
              <a:gd name="connsiteX3" fmla="*/ 1362521 w 3628643"/>
              <a:gd name="connsiteY3" fmla="*/ 304075 h 3338823"/>
              <a:gd name="connsiteX4" fmla="*/ 2634730 w 3628643"/>
              <a:gd name="connsiteY4" fmla="*/ 1364249 h 3338823"/>
              <a:gd name="connsiteX5" fmla="*/ 3628643 w 3628643"/>
              <a:gd name="connsiteY5" fmla="*/ 3232805 h 3338823"/>
              <a:gd name="connsiteX6" fmla="*/ 3628643 w 3628643"/>
              <a:gd name="connsiteY6" fmla="*/ 3232805 h 333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8643" h="3338823">
                <a:moveTo>
                  <a:pt x="1190243" y="3338823"/>
                </a:moveTo>
                <a:cubicBezTo>
                  <a:pt x="713164" y="2682840"/>
                  <a:pt x="236086" y="2026858"/>
                  <a:pt x="77060" y="1483519"/>
                </a:cubicBezTo>
                <a:cubicBezTo>
                  <a:pt x="-81966" y="940180"/>
                  <a:pt x="21843" y="275362"/>
                  <a:pt x="236086" y="78788"/>
                </a:cubicBezTo>
                <a:cubicBezTo>
                  <a:pt x="450329" y="-117786"/>
                  <a:pt x="962747" y="89831"/>
                  <a:pt x="1362521" y="304075"/>
                </a:cubicBezTo>
                <a:cubicBezTo>
                  <a:pt x="1762295" y="518319"/>
                  <a:pt x="2257043" y="876127"/>
                  <a:pt x="2634730" y="1364249"/>
                </a:cubicBezTo>
                <a:cubicBezTo>
                  <a:pt x="3012417" y="1852371"/>
                  <a:pt x="3628643" y="3232805"/>
                  <a:pt x="3628643" y="3232805"/>
                </a:cubicBezTo>
                <a:lnTo>
                  <a:pt x="3628643" y="3232805"/>
                </a:lnTo>
              </a:path>
            </a:pathLst>
          </a:cu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D6E7109C-2FCF-1B4B-93F3-3301517B6239}"/>
              </a:ext>
            </a:extLst>
          </p:cNvPr>
          <p:cNvSpPr txBox="1"/>
          <p:nvPr/>
        </p:nvSpPr>
        <p:spPr>
          <a:xfrm>
            <a:off x="4572000" y="5223002"/>
            <a:ext cx="2226365" cy="1446550"/>
          </a:xfrm>
          <a:prstGeom prst="rect">
            <a:avLst/>
          </a:prstGeom>
          <a:noFill/>
        </p:spPr>
        <p:txBody>
          <a:bodyPr wrap="square" rtlCol="0">
            <a:spAutoFit/>
          </a:bodyPr>
          <a:lstStyle/>
          <a:p>
            <a:r>
              <a:rPr lang="en-US" sz="2200" dirty="0"/>
              <a:t>one of many curved lines that can separate A from B</a:t>
            </a:r>
          </a:p>
        </p:txBody>
      </p:sp>
      <p:sp>
        <p:nvSpPr>
          <p:cNvPr id="38" name="Right Arrow 37">
            <a:extLst>
              <a:ext uri="{FF2B5EF4-FFF2-40B4-BE49-F238E27FC236}">
                <a16:creationId xmlns:a16="http://schemas.microsoft.com/office/drawing/2014/main" id="{2780396B-26A8-3949-9C27-2962B0C593FB}"/>
              </a:ext>
            </a:extLst>
          </p:cNvPr>
          <p:cNvSpPr/>
          <p:nvPr/>
        </p:nvSpPr>
        <p:spPr>
          <a:xfrm rot="10800000">
            <a:off x="3796156" y="5423836"/>
            <a:ext cx="84023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215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415A80-53FE-E74F-B040-CF1DAEC77C24}"/>
              </a:ext>
            </a:extLst>
          </p:cNvPr>
          <p:cNvPicPr>
            <a:picLocks noChangeAspect="1"/>
          </p:cNvPicPr>
          <p:nvPr/>
        </p:nvPicPr>
        <p:blipFill>
          <a:blip r:embed="rId3"/>
          <a:stretch>
            <a:fillRect/>
          </a:stretch>
        </p:blipFill>
        <p:spPr>
          <a:xfrm>
            <a:off x="232187" y="2858925"/>
            <a:ext cx="4199628" cy="2737169"/>
          </a:xfrm>
          <a:prstGeom prst="rect">
            <a:avLst/>
          </a:prstGeom>
        </p:spPr>
      </p:pic>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4"/>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Gradient descent in deep networks</a:t>
            </a:r>
          </a:p>
        </p:txBody>
      </p:sp>
      <p:sp>
        <p:nvSpPr>
          <p:cNvPr id="3" name="Rectangle 2">
            <a:extLst>
              <a:ext uri="{FF2B5EF4-FFF2-40B4-BE49-F238E27FC236}">
                <a16:creationId xmlns:a16="http://schemas.microsoft.com/office/drawing/2014/main" id="{EFC347FB-8561-7149-BDF6-43711968B81A}"/>
              </a:ext>
            </a:extLst>
          </p:cNvPr>
          <p:cNvSpPr/>
          <p:nvPr/>
        </p:nvSpPr>
        <p:spPr>
          <a:xfrm>
            <a:off x="407505" y="1432877"/>
            <a:ext cx="7931426" cy="954107"/>
          </a:xfrm>
          <a:prstGeom prst="rect">
            <a:avLst/>
          </a:prstGeom>
        </p:spPr>
        <p:txBody>
          <a:bodyPr wrap="square">
            <a:spAutoFit/>
          </a:bodyPr>
          <a:lstStyle/>
          <a:p>
            <a:r>
              <a:rPr lang="en-US" sz="2800" dirty="0">
                <a:solidFill>
                  <a:schemeClr val="accent1"/>
                </a:solidFill>
              </a:rPr>
              <a:t>The challenge with “deep” networks (i.e. those with more than 1 layer) is that they are hard to train.</a:t>
            </a:r>
            <a:endParaRPr lang="en-US" sz="2800" b="1" dirty="0">
              <a:solidFill>
                <a:schemeClr val="accent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79ED9B-8A56-F24A-BDF7-F5E945560B9E}"/>
                  </a:ext>
                </a:extLst>
              </p:cNvPr>
              <p:cNvSpPr txBox="1"/>
              <p:nvPr/>
            </p:nvSpPr>
            <p:spPr>
              <a:xfrm>
                <a:off x="239617" y="3319565"/>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DE79ED9B-8A56-F24A-BDF7-F5E945560B9E}"/>
                  </a:ext>
                </a:extLst>
              </p:cNvPr>
              <p:cNvSpPr txBox="1">
                <a:spLocks noRot="1" noChangeAspect="1" noMove="1" noResize="1" noEditPoints="1" noAdjustHandles="1" noChangeArrowheads="1" noChangeShapeType="1" noTextEdit="1"/>
              </p:cNvSpPr>
              <p:nvPr/>
            </p:nvSpPr>
            <p:spPr>
              <a:xfrm>
                <a:off x="239617" y="3319565"/>
                <a:ext cx="5018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65B904-8FD8-C249-B105-5B3D75B5B8A6}"/>
                  </a:ext>
                </a:extLst>
              </p:cNvPr>
              <p:cNvSpPr txBox="1"/>
              <p:nvPr/>
            </p:nvSpPr>
            <p:spPr>
              <a:xfrm>
                <a:off x="2307102" y="2680365"/>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1165B904-8FD8-C249-B105-5B3D75B5B8A6}"/>
                  </a:ext>
                </a:extLst>
              </p:cNvPr>
              <p:cNvSpPr txBox="1">
                <a:spLocks noRot="1" noChangeAspect="1" noMove="1" noResize="1" noEditPoints="1" noAdjustHandles="1" noChangeArrowheads="1" noChangeShapeType="1" noTextEdit="1"/>
              </p:cNvSpPr>
              <p:nvPr/>
            </p:nvSpPr>
            <p:spPr>
              <a:xfrm>
                <a:off x="2307102" y="2680365"/>
                <a:ext cx="507127" cy="369332"/>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8882914-7EA4-694C-A1F2-58B622AA379F}"/>
              </a:ext>
            </a:extLst>
          </p:cNvPr>
          <p:cNvSpPr txBox="1"/>
          <p:nvPr/>
        </p:nvSpPr>
        <p:spPr>
          <a:xfrm>
            <a:off x="3726529" y="4472577"/>
            <a:ext cx="750632" cy="461665"/>
          </a:xfrm>
          <a:prstGeom prst="rect">
            <a:avLst/>
          </a:prstGeom>
          <a:noFill/>
        </p:spPr>
        <p:txBody>
          <a:bodyPr wrap="square" rtlCol="0">
            <a:spAutoFit/>
          </a:bodyPr>
          <a:lstStyle/>
          <a:p>
            <a:r>
              <a:rPr lang="en-US" sz="2400" b="1" dirty="0"/>
              <a:t>Loss</a:t>
            </a:r>
          </a:p>
        </p:txBody>
      </p:sp>
      <p:cxnSp>
        <p:nvCxnSpPr>
          <p:cNvPr id="12" name="Straight Arrow Connector 11">
            <a:extLst>
              <a:ext uri="{FF2B5EF4-FFF2-40B4-BE49-F238E27FC236}">
                <a16:creationId xmlns:a16="http://schemas.microsoft.com/office/drawing/2014/main" id="{3A882BCC-CF73-DB4A-A9A3-DB404174A082}"/>
              </a:ext>
            </a:extLst>
          </p:cNvPr>
          <p:cNvCxnSpPr/>
          <p:nvPr/>
        </p:nvCxnSpPr>
        <p:spPr>
          <a:xfrm>
            <a:off x="3755133" y="4322871"/>
            <a:ext cx="0" cy="1033670"/>
          </a:xfrm>
          <a:prstGeom prst="straightConnector1">
            <a:avLst/>
          </a:prstGeom>
          <a:ln w="508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BFB4E7C-409A-0444-8788-D4E6CE282A42}"/>
              </a:ext>
            </a:extLst>
          </p:cNvPr>
          <p:cNvSpPr txBox="1"/>
          <p:nvPr/>
        </p:nvSpPr>
        <p:spPr>
          <a:xfrm>
            <a:off x="1190660" y="5004877"/>
            <a:ext cx="1224337" cy="646331"/>
          </a:xfrm>
          <a:prstGeom prst="rect">
            <a:avLst/>
          </a:prstGeom>
          <a:noFill/>
        </p:spPr>
        <p:txBody>
          <a:bodyPr wrap="square" rtlCol="0">
            <a:spAutoFit/>
          </a:bodyPr>
          <a:lstStyle/>
          <a:p>
            <a:pPr algn="ctr"/>
            <a:r>
              <a:rPr lang="en-US" dirty="0"/>
              <a:t>local minimum </a:t>
            </a:r>
          </a:p>
        </p:txBody>
      </p:sp>
      <p:pic>
        <p:nvPicPr>
          <p:cNvPr id="52228" name="Picture 4" descr="Related image">
            <a:extLst>
              <a:ext uri="{FF2B5EF4-FFF2-40B4-BE49-F238E27FC236}">
                <a16:creationId xmlns:a16="http://schemas.microsoft.com/office/drawing/2014/main" id="{74172DBA-4AFA-2446-A3D7-DF1174C1458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97647" y="3051252"/>
            <a:ext cx="552174" cy="5521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09CF2F2-DB96-0346-BEB0-2F7AD74BDE9B}"/>
              </a:ext>
            </a:extLst>
          </p:cNvPr>
          <p:cNvCxnSpPr>
            <a:cxnSpLocks/>
          </p:cNvCxnSpPr>
          <p:nvPr/>
        </p:nvCxnSpPr>
        <p:spPr>
          <a:xfrm>
            <a:off x="1544136" y="3526484"/>
            <a:ext cx="170607" cy="453234"/>
          </a:xfrm>
          <a:prstGeom prst="straightConnector1">
            <a:avLst/>
          </a:prstGeom>
          <a:ln w="508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E16A0E9-17BE-9C4A-BF75-65BBDC5D8ECE}"/>
              </a:ext>
            </a:extLst>
          </p:cNvPr>
          <p:cNvSpPr txBox="1"/>
          <p:nvPr/>
        </p:nvSpPr>
        <p:spPr>
          <a:xfrm>
            <a:off x="4972836" y="3168709"/>
            <a:ext cx="3832976" cy="2308324"/>
          </a:xfrm>
          <a:prstGeom prst="rect">
            <a:avLst/>
          </a:prstGeom>
          <a:noFill/>
        </p:spPr>
        <p:txBody>
          <a:bodyPr wrap="square" rtlCol="0">
            <a:spAutoFit/>
          </a:bodyPr>
          <a:lstStyle/>
          <a:p>
            <a:r>
              <a:rPr lang="en-US" sz="2400" dirty="0">
                <a:solidFill>
                  <a:schemeClr val="bg1">
                    <a:lumMod val="50000"/>
                  </a:schemeClr>
                </a:solidFill>
              </a:rPr>
              <a:t>Nonlinear problems may have nonconvex solutions. This means that the deep network can get stuck in a local minimum (non-optimal solution)</a:t>
            </a:r>
          </a:p>
        </p:txBody>
      </p:sp>
      <p:sp>
        <p:nvSpPr>
          <p:cNvPr id="25" name="TextBox 24">
            <a:extLst>
              <a:ext uri="{FF2B5EF4-FFF2-40B4-BE49-F238E27FC236}">
                <a16:creationId xmlns:a16="http://schemas.microsoft.com/office/drawing/2014/main" id="{807A2BF3-0B5E-8C43-A771-705D3F1A6AD3}"/>
              </a:ext>
            </a:extLst>
          </p:cNvPr>
          <p:cNvSpPr txBox="1"/>
          <p:nvPr/>
        </p:nvSpPr>
        <p:spPr>
          <a:xfrm>
            <a:off x="2332001" y="5364809"/>
            <a:ext cx="1300699" cy="646331"/>
          </a:xfrm>
          <a:prstGeom prst="rect">
            <a:avLst/>
          </a:prstGeom>
          <a:noFill/>
        </p:spPr>
        <p:txBody>
          <a:bodyPr wrap="square" rtlCol="0">
            <a:spAutoFit/>
          </a:bodyPr>
          <a:lstStyle/>
          <a:p>
            <a:pPr algn="ctr"/>
            <a:r>
              <a:rPr lang="en-US" dirty="0"/>
              <a:t>global minimum </a:t>
            </a:r>
          </a:p>
        </p:txBody>
      </p:sp>
    </p:spTree>
    <p:extLst>
      <p:ext uri="{BB962C8B-B14F-4D97-AF65-F5344CB8AC3E}">
        <p14:creationId xmlns:p14="http://schemas.microsoft.com/office/powerpoint/2010/main" val="48846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Free Vectors, PNGs, Mockups &amp; Backgrounds - rawpixel">
            <a:extLst>
              <a:ext uri="{FF2B5EF4-FFF2-40B4-BE49-F238E27FC236}">
                <a16:creationId xmlns:a16="http://schemas.microsoft.com/office/drawing/2014/main" id="{0CE1E34D-8DE5-FF00-FE16-8FD5D0F81D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680"/>
          <a:stretch/>
        </p:blipFill>
        <p:spPr bwMode="auto">
          <a:xfrm>
            <a:off x="376518" y="1208051"/>
            <a:ext cx="6766560" cy="37716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BCF14F-8D15-D27C-A507-44097AE0E1B9}"/>
              </a:ext>
            </a:extLst>
          </p:cNvPr>
          <p:cNvSpPr txBox="1"/>
          <p:nvPr/>
        </p:nvSpPr>
        <p:spPr>
          <a:xfrm>
            <a:off x="376517" y="4910770"/>
            <a:ext cx="9047181" cy="2785378"/>
          </a:xfrm>
          <a:prstGeom prst="rect">
            <a:avLst/>
          </a:prstGeom>
          <a:noFill/>
        </p:spPr>
        <p:txBody>
          <a:bodyPr wrap="square" rtlCol="0">
            <a:spAutoFit/>
          </a:bodyPr>
          <a:lstStyle/>
          <a:p>
            <a:endParaRPr lang="en-GB" sz="2500" dirty="0"/>
          </a:p>
          <a:p>
            <a:pPr marL="342900" indent="-342900">
              <a:buFontTx/>
              <a:buAutoNum type="arabicPeriod"/>
            </a:pPr>
            <a:r>
              <a:rPr lang="en-GB" sz="2500" dirty="0"/>
              <a:t>Computing affordances (reinforcement learning)</a:t>
            </a:r>
          </a:p>
          <a:p>
            <a:pPr marL="342900" indent="-342900">
              <a:buFontTx/>
              <a:buAutoNum type="arabicPeriod"/>
            </a:pPr>
            <a:r>
              <a:rPr lang="en-GB" sz="2500" dirty="0"/>
              <a:t>Abstracting over similarities  (generative modelling)</a:t>
            </a:r>
          </a:p>
          <a:p>
            <a:pPr marL="342900" indent="-342900">
              <a:buFontTx/>
              <a:buAutoNum type="arabicPeriod"/>
            </a:pPr>
            <a:r>
              <a:rPr lang="en-GB" sz="2500" b="1" dirty="0"/>
              <a:t>Inferring names and properties (supervised learning)</a:t>
            </a:r>
          </a:p>
          <a:p>
            <a:endParaRPr lang="en-GB" sz="2500" dirty="0"/>
          </a:p>
          <a:p>
            <a:pPr marL="342900" indent="-342900">
              <a:buAutoNum type="arabicPeriod"/>
            </a:pPr>
            <a:endParaRPr lang="en-GB" sz="2500" dirty="0"/>
          </a:p>
          <a:p>
            <a:pPr marL="342900" indent="-342900">
              <a:buAutoNum type="arabicPeriod"/>
            </a:pPr>
            <a:endParaRPr lang="en-GB" sz="2500" dirty="0"/>
          </a:p>
        </p:txBody>
      </p:sp>
      <p:sp>
        <p:nvSpPr>
          <p:cNvPr id="4" name="TextBox 3">
            <a:extLst>
              <a:ext uri="{FF2B5EF4-FFF2-40B4-BE49-F238E27FC236}">
                <a16:creationId xmlns:a16="http://schemas.microsoft.com/office/drawing/2014/main" id="{10F5F0F2-46C4-854E-5118-A8A6852636D4}"/>
              </a:ext>
            </a:extLst>
          </p:cNvPr>
          <p:cNvSpPr txBox="1"/>
          <p:nvPr/>
        </p:nvSpPr>
        <p:spPr>
          <a:xfrm>
            <a:off x="3509683" y="1912088"/>
            <a:ext cx="747644" cy="415498"/>
          </a:xfrm>
          <a:prstGeom prst="rect">
            <a:avLst/>
          </a:prstGeom>
          <a:noFill/>
        </p:spPr>
        <p:txBody>
          <a:bodyPr wrap="square" rtlCol="0">
            <a:spAutoFit/>
          </a:bodyPr>
          <a:lstStyle/>
          <a:p>
            <a:r>
              <a:rPr lang="en-GB" sz="2100" dirty="0">
                <a:solidFill>
                  <a:schemeClr val="accent4"/>
                </a:solidFill>
                <a:latin typeface="Times New Roman" panose="02020603050405020304" pitchFamily="18" charset="0"/>
                <a:cs typeface="Times New Roman" panose="02020603050405020304" pitchFamily="18" charset="0"/>
              </a:rPr>
              <a:t>tree</a:t>
            </a:r>
          </a:p>
        </p:txBody>
      </p:sp>
      <p:pic>
        <p:nvPicPr>
          <p:cNvPr id="12288" name="Picture 12287" descr="Icon&#10;&#10;Description automatically generated">
            <a:extLst>
              <a:ext uri="{FF2B5EF4-FFF2-40B4-BE49-F238E27FC236}">
                <a16:creationId xmlns:a16="http://schemas.microsoft.com/office/drawing/2014/main" id="{AFF61AD4-D27D-F333-AD33-DB9A1D31E06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7" b="90537" l="9833" r="89958">
                        <a14:foregroundMark x1="60231" y1="10196" x2="63389" y2="10169"/>
                        <a14:foregroundMark x1="47071" y1="10311" x2="50510" y2="10281"/>
                        <a14:foregroundMark x1="63389" y1="10169" x2="60323" y2="10105"/>
                        <a14:foregroundMark x1="55439" y1="90254" x2="57950" y2="89831"/>
                        <a14:backgroundMark x1="53766" y1="10734" x2="50418" y2="10169"/>
                        <a14:backgroundMark x1="55858" y1="9887" x2="56485" y2="10593"/>
                        <a14:backgroundMark x1="53138" y1="10169" x2="59833" y2="10593"/>
                        <a14:backgroundMark x1="52720" y1="90819" x2="54526" y2="91373"/>
                      </a14:backgroundRemoval>
                    </a14:imgEffect>
                  </a14:imgLayer>
                </a14:imgProps>
              </a:ext>
            </a:extLst>
          </a:blip>
          <a:stretch>
            <a:fillRect/>
          </a:stretch>
        </p:blipFill>
        <p:spPr>
          <a:xfrm>
            <a:off x="1421729" y="1959262"/>
            <a:ext cx="1553251" cy="2300631"/>
          </a:xfrm>
          <a:prstGeom prst="rect">
            <a:avLst/>
          </a:prstGeom>
        </p:spPr>
      </p:pic>
      <p:grpSp>
        <p:nvGrpSpPr>
          <p:cNvPr id="12289" name="Group 12288">
            <a:extLst>
              <a:ext uri="{FF2B5EF4-FFF2-40B4-BE49-F238E27FC236}">
                <a16:creationId xmlns:a16="http://schemas.microsoft.com/office/drawing/2014/main" id="{B91A4E36-6BEC-E77B-C5FD-74E5B3698F76}"/>
              </a:ext>
            </a:extLst>
          </p:cNvPr>
          <p:cNvGrpSpPr/>
          <p:nvPr/>
        </p:nvGrpSpPr>
        <p:grpSpPr>
          <a:xfrm>
            <a:off x="660999" y="2677563"/>
            <a:ext cx="5697367" cy="558079"/>
            <a:chOff x="811873" y="2852389"/>
            <a:chExt cx="5997029" cy="640875"/>
          </a:xfrm>
        </p:grpSpPr>
        <p:sp>
          <p:nvSpPr>
            <p:cNvPr id="13" name="Oval 12">
              <a:extLst>
                <a:ext uri="{FF2B5EF4-FFF2-40B4-BE49-F238E27FC236}">
                  <a16:creationId xmlns:a16="http://schemas.microsoft.com/office/drawing/2014/main" id="{554ACDB5-6413-680A-71D1-0218EDE262FF}"/>
                </a:ext>
              </a:extLst>
            </p:cNvPr>
            <p:cNvSpPr/>
            <p:nvPr/>
          </p:nvSpPr>
          <p:spPr>
            <a:xfrm>
              <a:off x="3458135" y="2864761"/>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a:extLst>
                <a:ext uri="{FF2B5EF4-FFF2-40B4-BE49-F238E27FC236}">
                  <a16:creationId xmlns:a16="http://schemas.microsoft.com/office/drawing/2014/main" id="{FD67EE18-E96C-BCF0-5FA8-B7E5D770A351}"/>
                </a:ext>
              </a:extLst>
            </p:cNvPr>
            <p:cNvSpPr/>
            <p:nvPr/>
          </p:nvSpPr>
          <p:spPr>
            <a:xfrm>
              <a:off x="811873" y="2901592"/>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a:extLst>
                <a:ext uri="{FF2B5EF4-FFF2-40B4-BE49-F238E27FC236}">
                  <a16:creationId xmlns:a16="http://schemas.microsoft.com/office/drawing/2014/main" id="{BD53DEFE-305F-62B3-83B5-F357104DDB7A}"/>
                </a:ext>
              </a:extLst>
            </p:cNvPr>
            <p:cNvSpPr/>
            <p:nvPr/>
          </p:nvSpPr>
          <p:spPr>
            <a:xfrm>
              <a:off x="6203785" y="2852389"/>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Rectangle 1">
            <a:extLst>
              <a:ext uri="{FF2B5EF4-FFF2-40B4-BE49-F238E27FC236}">
                <a16:creationId xmlns:a16="http://schemas.microsoft.com/office/drawing/2014/main" id="{171E852C-6BFB-729D-01E7-A25CBED2C692}"/>
              </a:ext>
            </a:extLst>
          </p:cNvPr>
          <p:cNvSpPr/>
          <p:nvPr/>
        </p:nvSpPr>
        <p:spPr>
          <a:xfrm>
            <a:off x="5231692" y="1033138"/>
            <a:ext cx="2663623" cy="41214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a:p>
        </p:txBody>
      </p:sp>
      <p:sp>
        <p:nvSpPr>
          <p:cNvPr id="5" name="Rectangle 2">
            <a:extLst>
              <a:ext uri="{FF2B5EF4-FFF2-40B4-BE49-F238E27FC236}">
                <a16:creationId xmlns:a16="http://schemas.microsoft.com/office/drawing/2014/main" id="{6C16F2CE-53CB-54F3-0500-E2942DFED8F4}"/>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6" name="Picture 5">
            <a:extLst>
              <a:ext uri="{FF2B5EF4-FFF2-40B4-BE49-F238E27FC236}">
                <a16:creationId xmlns:a16="http://schemas.microsoft.com/office/drawing/2014/main" id="{DD14C2D1-8AE9-B773-1ED7-47C56C0381A3}"/>
              </a:ext>
            </a:extLst>
          </p:cNvPr>
          <p:cNvPicPr>
            <a:picLocks noChangeAspect="1"/>
          </p:cNvPicPr>
          <p:nvPr/>
        </p:nvPicPr>
        <p:blipFill>
          <a:blip r:embed="rId6"/>
          <a:stretch>
            <a:fillRect/>
          </a:stretch>
        </p:blipFill>
        <p:spPr>
          <a:xfrm>
            <a:off x="8091631" y="0"/>
            <a:ext cx="1052370" cy="1052370"/>
          </a:xfrm>
          <a:prstGeom prst="rect">
            <a:avLst/>
          </a:prstGeom>
        </p:spPr>
      </p:pic>
      <p:sp>
        <p:nvSpPr>
          <p:cNvPr id="7" name="Rectangle 3">
            <a:extLst>
              <a:ext uri="{FF2B5EF4-FFF2-40B4-BE49-F238E27FC236}">
                <a16:creationId xmlns:a16="http://schemas.microsoft.com/office/drawing/2014/main" id="{6CF8241F-75A3-B4FA-CB72-65333EC00FDE}"/>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The goals of perception</a:t>
            </a:r>
          </a:p>
        </p:txBody>
      </p:sp>
    </p:spTree>
    <p:extLst>
      <p:ext uri="{BB962C8B-B14F-4D97-AF65-F5344CB8AC3E}">
        <p14:creationId xmlns:p14="http://schemas.microsoft.com/office/powerpoint/2010/main" val="235532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88"/>
                                        </p:tgtEl>
                                        <p:attrNameLst>
                                          <p:attrName>style.visibility</p:attrName>
                                        </p:attrNameLst>
                                      </p:cBhvr>
                                      <p:to>
                                        <p:strVal val="visible"/>
                                      </p:to>
                                    </p:set>
                                    <p:animEffect transition="in" filter="dissolve">
                                      <p:cBhvr>
                                        <p:cTn id="7" dur="500"/>
                                        <p:tgtEl>
                                          <p:spTgt spid="122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289"/>
                                        </p:tgtEl>
                                        <p:attrNameLst>
                                          <p:attrName>style.visibility</p:attrName>
                                        </p:attrNameLst>
                                      </p:cBhvr>
                                      <p:to>
                                        <p:strVal val="visible"/>
                                      </p:to>
                                    </p:set>
                                    <p:animEffect transition="in" filter="dissolve">
                                      <p:cBhvr>
                                        <p:cTn id="12" dur="500"/>
                                        <p:tgtEl>
                                          <p:spTgt spid="122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2138C7-BD23-EFF5-C997-88FDC703C2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7722" y="1816953"/>
            <a:ext cx="3587408" cy="2980033"/>
          </a:xfrm>
          <a:prstGeom prst="rect">
            <a:avLst/>
          </a:prstGeom>
        </p:spPr>
      </p:pic>
      <p:sp>
        <p:nvSpPr>
          <p:cNvPr id="9" name="Rectangle 8">
            <a:extLst>
              <a:ext uri="{FF2B5EF4-FFF2-40B4-BE49-F238E27FC236}">
                <a16:creationId xmlns:a16="http://schemas.microsoft.com/office/drawing/2014/main" id="{1BD914D0-958C-2667-5F5B-C9ABB9CE2109}"/>
              </a:ext>
            </a:extLst>
          </p:cNvPr>
          <p:cNvSpPr/>
          <p:nvPr/>
        </p:nvSpPr>
        <p:spPr>
          <a:xfrm>
            <a:off x="539949" y="1722866"/>
            <a:ext cx="298761" cy="4529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10" name="Group 9">
            <a:extLst>
              <a:ext uri="{FF2B5EF4-FFF2-40B4-BE49-F238E27FC236}">
                <a16:creationId xmlns:a16="http://schemas.microsoft.com/office/drawing/2014/main" id="{BF90D3FE-3F53-81B9-6520-488C0D96724E}"/>
              </a:ext>
            </a:extLst>
          </p:cNvPr>
          <p:cNvGrpSpPr/>
          <p:nvPr/>
        </p:nvGrpSpPr>
        <p:grpSpPr>
          <a:xfrm>
            <a:off x="4299359" y="1631336"/>
            <a:ext cx="3478640" cy="3143222"/>
            <a:chOff x="3840480" y="1209907"/>
            <a:chExt cx="4251151" cy="3684126"/>
          </a:xfrm>
        </p:grpSpPr>
        <p:pic>
          <p:nvPicPr>
            <p:cNvPr id="11" name="Picture 10">
              <a:extLst>
                <a:ext uri="{FF2B5EF4-FFF2-40B4-BE49-F238E27FC236}">
                  <a16:creationId xmlns:a16="http://schemas.microsoft.com/office/drawing/2014/main" id="{583C12CF-33DD-43BA-7FC5-049401671A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40480" y="1209907"/>
              <a:ext cx="4251151" cy="3684126"/>
            </a:xfrm>
            <a:prstGeom prst="rect">
              <a:avLst/>
            </a:prstGeom>
          </p:spPr>
        </p:pic>
        <p:sp>
          <p:nvSpPr>
            <p:cNvPr id="12" name="Rectangle 11">
              <a:extLst>
                <a:ext uri="{FF2B5EF4-FFF2-40B4-BE49-F238E27FC236}">
                  <a16:creationId xmlns:a16="http://schemas.microsoft.com/office/drawing/2014/main" id="{ED11B439-7FEE-0FB2-2735-1580F5CABB33}"/>
                </a:ext>
              </a:extLst>
            </p:cNvPr>
            <p:cNvSpPr/>
            <p:nvPr/>
          </p:nvSpPr>
          <p:spPr>
            <a:xfrm>
              <a:off x="4180485" y="1553126"/>
              <a:ext cx="300948" cy="430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
        <p:nvSpPr>
          <p:cNvPr id="13" name="TextBox 12">
            <a:extLst>
              <a:ext uri="{FF2B5EF4-FFF2-40B4-BE49-F238E27FC236}">
                <a16:creationId xmlns:a16="http://schemas.microsoft.com/office/drawing/2014/main" id="{F59A199C-5A4A-4AB6-3934-358593BAE870}"/>
              </a:ext>
            </a:extLst>
          </p:cNvPr>
          <p:cNvSpPr txBox="1"/>
          <p:nvPr/>
        </p:nvSpPr>
        <p:spPr>
          <a:xfrm>
            <a:off x="439838" y="4886610"/>
            <a:ext cx="8264324" cy="738664"/>
          </a:xfrm>
          <a:prstGeom prst="rect">
            <a:avLst/>
          </a:prstGeom>
          <a:noFill/>
        </p:spPr>
        <p:txBody>
          <a:bodyPr wrap="square" rtlCol="0">
            <a:spAutoFit/>
          </a:bodyPr>
          <a:lstStyle/>
          <a:p>
            <a:r>
              <a:rPr lang="en-US" sz="2100" dirty="0"/>
              <a:t>During the forward sweep of visual processing (~100ms), a signal of dimensionality ~37M in V1 is compressed into a signal of d(~10M)</a:t>
            </a:r>
          </a:p>
        </p:txBody>
      </p:sp>
      <p:sp>
        <p:nvSpPr>
          <p:cNvPr id="2" name="Rectangle 2">
            <a:extLst>
              <a:ext uri="{FF2B5EF4-FFF2-40B4-BE49-F238E27FC236}">
                <a16:creationId xmlns:a16="http://schemas.microsoft.com/office/drawing/2014/main" id="{93218F21-5665-4AE0-E5E1-EA3B4C7824C8}"/>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3" name="Picture 2">
            <a:extLst>
              <a:ext uri="{FF2B5EF4-FFF2-40B4-BE49-F238E27FC236}">
                <a16:creationId xmlns:a16="http://schemas.microsoft.com/office/drawing/2014/main" id="{F9490A78-9C41-7976-CD2F-8185AB37F850}"/>
              </a:ext>
            </a:extLst>
          </p:cNvPr>
          <p:cNvPicPr>
            <a:picLocks noChangeAspect="1"/>
          </p:cNvPicPr>
          <p:nvPr/>
        </p:nvPicPr>
        <p:blipFill>
          <a:blip r:embed="rId5"/>
          <a:stretch>
            <a:fillRect/>
          </a:stretch>
        </p:blipFill>
        <p:spPr>
          <a:xfrm>
            <a:off x="8091631" y="0"/>
            <a:ext cx="1052370" cy="1052370"/>
          </a:xfrm>
          <a:prstGeom prst="rect">
            <a:avLst/>
          </a:prstGeom>
        </p:spPr>
      </p:pic>
      <p:sp>
        <p:nvSpPr>
          <p:cNvPr id="4" name="Rectangle 3">
            <a:extLst>
              <a:ext uri="{FF2B5EF4-FFF2-40B4-BE49-F238E27FC236}">
                <a16:creationId xmlns:a16="http://schemas.microsoft.com/office/drawing/2014/main" id="{4C6F3D2D-F46D-356F-A50D-7B8D3334C245}"/>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The visual hierarchy</a:t>
            </a:r>
          </a:p>
        </p:txBody>
      </p:sp>
    </p:spTree>
    <p:extLst>
      <p:ext uri="{BB962C8B-B14F-4D97-AF65-F5344CB8AC3E}">
        <p14:creationId xmlns:p14="http://schemas.microsoft.com/office/powerpoint/2010/main" val="231854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2251437" y="1746953"/>
            <a:ext cx="2944835" cy="2230717"/>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61232" y="2308031"/>
            <a:ext cx="1268105" cy="105015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5044576" y="4248412"/>
                <a:ext cx="39639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oMath>
                  </m:oMathPara>
                </a14:m>
                <a:endParaRPr lang="en-GB" sz="21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5044576" y="4248412"/>
                <a:ext cx="396391" cy="415498"/>
              </a:xfrm>
              <a:prstGeom prst="rect">
                <a:avLst/>
              </a:prstGeom>
              <a:blipFill>
                <a:blip r:embed="rId6"/>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1785283" y="2548329"/>
            <a:ext cx="408454"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D376448-EDD9-0E29-E009-F0A430AF2B1C}"/>
                  </a:ext>
                </a:extLst>
              </p:cNvPr>
              <p:cNvSpPr/>
              <p:nvPr/>
            </p:nvSpPr>
            <p:spPr>
              <a:xfrm>
                <a:off x="304409" y="3915497"/>
                <a:ext cx="2693366" cy="1754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ea typeface="Cambria Math" panose="02040503050406030204" pitchFamily="18" charset="0"/>
                        </a:rPr>
                        <m:t>𝜃</m:t>
                      </m:r>
                      <m:r>
                        <a:rPr lang="en-GB" sz="2700" i="1">
                          <a:latin typeface="Cambria Math" panose="02040503050406030204" pitchFamily="18" charset="0"/>
                        </a:rPr>
                        <m:t>)</m:t>
                      </m:r>
                    </m:oMath>
                  </m:oMathPara>
                </a14:m>
                <a:endParaRPr lang="en-GB" sz="2700" dirty="0"/>
              </a:p>
              <a:p>
                <a:pPr/>
                <a14:m>
                  <m:oMathPara xmlns:m="http://schemas.openxmlformats.org/officeDocument/2006/math">
                    <m:oMathParaPr>
                      <m:jc m:val="centerGroup"/>
                    </m:oMathParaPr>
                    <m:oMath xmlns:m="http://schemas.openxmlformats.org/officeDocument/2006/math">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ea typeface="Cambria Math" panose="02040503050406030204" pitchFamily="18" charset="0"/>
                        </a:rPr>
                        <m:t>𝜃</m:t>
                      </m:r>
                      <m:r>
                        <a:rPr lang="en-GB" sz="2700" i="1">
                          <a:latin typeface="Cambria Math" panose="02040503050406030204" pitchFamily="18" charset="0"/>
                          <a:ea typeface="Cambria Math" panose="02040503050406030204" pitchFamily="18" charset="0"/>
                        </a:rPr>
                        <m:t>′)</m:t>
                      </m:r>
                    </m:oMath>
                  </m:oMathPara>
                </a14:m>
                <a:endParaRPr lang="en-GB" sz="2700" dirty="0"/>
              </a:p>
              <a:p>
                <a:pPr/>
                <a14:m>
                  <m:oMathPara xmlns:m="http://schemas.openxmlformats.org/officeDocument/2006/math">
                    <m:oMathParaPr>
                      <m:jc m:val="centerGroup"/>
                    </m:oMathParaPr>
                    <m:oMath xmlns:m="http://schemas.openxmlformats.org/officeDocument/2006/math">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rPr>
                        <m:t>𝑓</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ea typeface="Cambria Math" panose="02040503050406030204" pitchFamily="18" charset="0"/>
                        </a:rPr>
                        <m:t>𝜃</m:t>
                      </m:r>
                      <m:r>
                        <a:rPr lang="en-GB" sz="2700" i="1">
                          <a:latin typeface="Cambria Math" panose="02040503050406030204" pitchFamily="18" charset="0"/>
                          <a:ea typeface="Cambria Math" panose="02040503050406030204" pitchFamily="18" charset="0"/>
                        </a:rPr>
                        <m:t>′′)</m:t>
                      </m:r>
                    </m:oMath>
                  </m:oMathPara>
                </a14:m>
                <a:endParaRPr lang="en-GB" sz="2700" dirty="0"/>
              </a:p>
              <a:p>
                <a:endParaRPr lang="en-GB" sz="2700" dirty="0"/>
              </a:p>
            </p:txBody>
          </p:sp>
        </mc:Choice>
        <mc:Fallback xmlns="">
          <p:sp>
            <p:nvSpPr>
              <p:cNvPr id="27" name="Rectangle 26">
                <a:extLst>
                  <a:ext uri="{FF2B5EF4-FFF2-40B4-BE49-F238E27FC236}">
                    <a16:creationId xmlns:a16="http://schemas.microsoft.com/office/drawing/2014/main" id="{6D376448-EDD9-0E29-E009-F0A430AF2B1C}"/>
                  </a:ext>
                </a:extLst>
              </p:cNvPr>
              <p:cNvSpPr>
                <a:spLocks noRot="1" noChangeAspect="1" noMove="1" noResize="1" noEditPoints="1" noAdjustHandles="1" noChangeArrowheads="1" noChangeShapeType="1" noTextEdit="1"/>
              </p:cNvSpPr>
              <p:nvPr/>
            </p:nvSpPr>
            <p:spPr>
              <a:xfrm>
                <a:off x="304409" y="3915497"/>
                <a:ext cx="2693366" cy="1754326"/>
              </a:xfrm>
              <a:prstGeom prst="rect">
                <a:avLst/>
              </a:prstGeom>
              <a:blipFill>
                <a:blip r:embed="rId7"/>
                <a:stretch>
                  <a:fillRect r="-469"/>
                </a:stretch>
              </a:blipFill>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1D6B88FF-B218-5FB9-13E8-9C69E40371FD}"/>
              </a:ext>
            </a:extLst>
          </p:cNvPr>
          <p:cNvSpPr/>
          <p:nvPr/>
        </p:nvSpPr>
        <p:spPr>
          <a:xfrm>
            <a:off x="5162937" y="2476780"/>
            <a:ext cx="598135" cy="45851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E02B59C-0E25-CD61-DE65-630D0F438724}"/>
                  </a:ext>
                </a:extLst>
              </p:cNvPr>
              <p:cNvSpPr/>
              <p:nvPr/>
            </p:nvSpPr>
            <p:spPr>
              <a:xfrm>
                <a:off x="5850104" y="2430625"/>
                <a:ext cx="2466316"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700" i="1">
                          <a:latin typeface="Cambria Math" panose="02040503050406030204" pitchFamily="18" charset="0"/>
                        </a:rPr>
                        <m:t>𝑦</m:t>
                      </m:r>
                      <m:r>
                        <a:rPr lang="en-GB" sz="2700" i="1">
                          <a:latin typeface="Cambria Math" panose="02040503050406030204" pitchFamily="18" charset="0"/>
                        </a:rPr>
                        <m:t>=</m:t>
                      </m:r>
                      <m:r>
                        <a:rPr lang="en-GB" sz="2700" i="1">
                          <a:latin typeface="Cambria Math" panose="02040503050406030204" pitchFamily="18" charset="0"/>
                        </a:rPr>
                        <m:t>𝑔</m:t>
                      </m:r>
                      <m:r>
                        <a:rPr lang="en-GB" sz="2700" i="1">
                          <a:latin typeface="Cambria Math" panose="02040503050406030204" pitchFamily="18" charset="0"/>
                        </a:rPr>
                        <m:t>(</m:t>
                      </m:r>
                      <m:r>
                        <a:rPr lang="en-GB" sz="2700" i="1">
                          <a:latin typeface="Cambria Math" panose="02040503050406030204" pitchFamily="18" charset="0"/>
                        </a:rPr>
                        <m:t>𝑥</m:t>
                      </m:r>
                      <m:r>
                        <a:rPr lang="en-GB" sz="2700" i="1">
                          <a:latin typeface="Cambria Math" panose="02040503050406030204" pitchFamily="18" charset="0"/>
                        </a:rPr>
                        <m:t>′′′,</m:t>
                      </m:r>
                      <m:r>
                        <a:rPr lang="en-GB" sz="2700" i="1">
                          <a:latin typeface="Cambria Math" panose="02040503050406030204" pitchFamily="18" charset="0"/>
                          <a:ea typeface="Cambria Math" panose="02040503050406030204" pitchFamily="18" charset="0"/>
                        </a:rPr>
                        <m:t>𝜃</m:t>
                      </m:r>
                      <m:r>
                        <a:rPr lang="en-GB" sz="2700" i="1">
                          <a:latin typeface="Cambria Math" panose="02040503050406030204" pitchFamily="18" charset="0"/>
                          <a:ea typeface="Cambria Math" panose="02040503050406030204" pitchFamily="18" charset="0"/>
                        </a:rPr>
                        <m:t>′′′)</m:t>
                      </m:r>
                    </m:oMath>
                  </m:oMathPara>
                </a14:m>
                <a:endParaRPr lang="en-GB" sz="2700" dirty="0"/>
              </a:p>
            </p:txBody>
          </p:sp>
        </mc:Choice>
        <mc:Fallback xmlns="">
          <p:sp>
            <p:nvSpPr>
              <p:cNvPr id="43" name="Rectangle 42">
                <a:extLst>
                  <a:ext uri="{FF2B5EF4-FFF2-40B4-BE49-F238E27FC236}">
                    <a16:creationId xmlns:a16="http://schemas.microsoft.com/office/drawing/2014/main" id="{CE02B59C-0E25-CD61-DE65-630D0F438724}"/>
                  </a:ext>
                </a:extLst>
              </p:cNvPr>
              <p:cNvSpPr>
                <a:spLocks noRot="1" noChangeAspect="1" noMove="1" noResize="1" noEditPoints="1" noAdjustHandles="1" noChangeArrowheads="1" noChangeShapeType="1" noTextEdit="1"/>
              </p:cNvSpPr>
              <p:nvPr/>
            </p:nvSpPr>
            <p:spPr>
              <a:xfrm>
                <a:off x="5850104" y="2430625"/>
                <a:ext cx="2466316" cy="507831"/>
              </a:xfrm>
              <a:prstGeom prst="rect">
                <a:avLst/>
              </a:prstGeom>
              <a:blipFill>
                <a:blip r:embed="rId8"/>
                <a:stretch>
                  <a:fillRect r="-1026" b="-17073"/>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3F13E7-7B3E-2FAC-681A-133497921374}"/>
              </a:ext>
            </a:extLst>
          </p:cNvPr>
          <p:cNvGrpSpPr/>
          <p:nvPr/>
        </p:nvGrpSpPr>
        <p:grpSpPr>
          <a:xfrm>
            <a:off x="2463293" y="2928150"/>
            <a:ext cx="489215" cy="437250"/>
            <a:chOff x="3254410" y="2866130"/>
            <a:chExt cx="652287" cy="583000"/>
          </a:xfrm>
        </p:grpSpPr>
        <p:sp>
          <p:nvSpPr>
            <p:cNvPr id="4" name="Oval 3">
              <a:extLst>
                <a:ext uri="{FF2B5EF4-FFF2-40B4-BE49-F238E27FC236}">
                  <a16:creationId xmlns:a16="http://schemas.microsoft.com/office/drawing/2014/main" id="{411243B5-8031-D827-9B43-FC0D4D662E2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9A2072-5220-B93E-321D-7C997C59257B}"/>
                    </a:ext>
                  </a:extLst>
                </p:cNvPr>
                <p:cNvSpPr txBox="1"/>
                <p:nvPr/>
              </p:nvSpPr>
              <p:spPr>
                <a:xfrm>
                  <a:off x="3260451" y="2895133"/>
                  <a:ext cx="646246"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33" name="TextBox 32">
                  <a:extLst>
                    <a:ext uri="{FF2B5EF4-FFF2-40B4-BE49-F238E27FC236}">
                      <a16:creationId xmlns:a16="http://schemas.microsoft.com/office/drawing/2014/main" id="{DD9A2072-5220-B93E-321D-7C997C59257B}"/>
                    </a:ext>
                  </a:extLst>
                </p:cNvPr>
                <p:cNvSpPr txBox="1">
                  <a:spLocks noRot="1" noChangeAspect="1" noMove="1" noResize="1" noEditPoints="1" noAdjustHandles="1" noChangeArrowheads="1" noChangeShapeType="1" noTextEdit="1"/>
                </p:cNvSpPr>
                <p:nvPr/>
              </p:nvSpPr>
              <p:spPr>
                <a:xfrm>
                  <a:off x="3260451" y="2895133"/>
                  <a:ext cx="646246" cy="553997"/>
                </a:xfrm>
                <a:prstGeom prst="rect">
                  <a:avLst/>
                </a:prstGeom>
                <a:blipFill>
                  <a:blip r:embed="rId9"/>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CC43674D-D0A0-177E-D9C9-E9B8405282F8}"/>
              </a:ext>
            </a:extLst>
          </p:cNvPr>
          <p:cNvGrpSpPr/>
          <p:nvPr/>
        </p:nvGrpSpPr>
        <p:grpSpPr>
          <a:xfrm>
            <a:off x="2982558" y="3134354"/>
            <a:ext cx="555217" cy="437250"/>
            <a:chOff x="3237301" y="2866130"/>
            <a:chExt cx="740289" cy="583000"/>
          </a:xfrm>
        </p:grpSpPr>
        <p:sp>
          <p:nvSpPr>
            <p:cNvPr id="22" name="Oval 21">
              <a:extLst>
                <a:ext uri="{FF2B5EF4-FFF2-40B4-BE49-F238E27FC236}">
                  <a16:creationId xmlns:a16="http://schemas.microsoft.com/office/drawing/2014/main" id="{0C6E19FB-3543-27E2-86F9-C16287565A6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7DBDAD-C572-0A9F-145D-55BB58D79E12}"/>
                    </a:ext>
                  </a:extLst>
                </p:cNvPr>
                <p:cNvSpPr txBox="1"/>
                <p:nvPr/>
              </p:nvSpPr>
              <p:spPr>
                <a:xfrm>
                  <a:off x="3237301" y="2895133"/>
                  <a:ext cx="740289"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23" name="TextBox 22">
                  <a:extLst>
                    <a:ext uri="{FF2B5EF4-FFF2-40B4-BE49-F238E27FC236}">
                      <a16:creationId xmlns:a16="http://schemas.microsoft.com/office/drawing/2014/main" id="{087DBDAD-C572-0A9F-145D-55BB58D79E12}"/>
                    </a:ext>
                  </a:extLst>
                </p:cNvPr>
                <p:cNvSpPr txBox="1">
                  <a:spLocks noRot="1" noChangeAspect="1" noMove="1" noResize="1" noEditPoints="1" noAdjustHandles="1" noChangeArrowheads="1" noChangeShapeType="1" noTextEdit="1"/>
                </p:cNvSpPr>
                <p:nvPr/>
              </p:nvSpPr>
              <p:spPr>
                <a:xfrm>
                  <a:off x="3237301" y="2895133"/>
                  <a:ext cx="740289" cy="553997"/>
                </a:xfrm>
                <a:prstGeom prst="rect">
                  <a:avLst/>
                </a:prstGeom>
                <a:blipFill>
                  <a:blip r:embed="rId10"/>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2CB1B960-5322-F6B2-FB34-C7EF5186A3CD}"/>
              </a:ext>
            </a:extLst>
          </p:cNvPr>
          <p:cNvGrpSpPr/>
          <p:nvPr/>
        </p:nvGrpSpPr>
        <p:grpSpPr>
          <a:xfrm>
            <a:off x="3465398" y="3300845"/>
            <a:ext cx="625749" cy="437250"/>
            <a:chOff x="3191002" y="2866130"/>
            <a:chExt cx="834332" cy="583000"/>
          </a:xfrm>
        </p:grpSpPr>
        <p:sp>
          <p:nvSpPr>
            <p:cNvPr id="25" name="Oval 24">
              <a:extLst>
                <a:ext uri="{FF2B5EF4-FFF2-40B4-BE49-F238E27FC236}">
                  <a16:creationId xmlns:a16="http://schemas.microsoft.com/office/drawing/2014/main" id="{6528FB53-75E2-63E9-1654-BE6F9FD82FDA}"/>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AF3591-998B-3BA0-4A48-0286029183F9}"/>
                    </a:ext>
                  </a:extLst>
                </p:cNvPr>
                <p:cNvSpPr txBox="1"/>
                <p:nvPr/>
              </p:nvSpPr>
              <p:spPr>
                <a:xfrm>
                  <a:off x="3191002" y="2895133"/>
                  <a:ext cx="834332"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26" name="TextBox 25">
                  <a:extLst>
                    <a:ext uri="{FF2B5EF4-FFF2-40B4-BE49-F238E27FC236}">
                      <a16:creationId xmlns:a16="http://schemas.microsoft.com/office/drawing/2014/main" id="{61AF3591-998B-3BA0-4A48-0286029183F9}"/>
                    </a:ext>
                  </a:extLst>
                </p:cNvPr>
                <p:cNvSpPr txBox="1">
                  <a:spLocks noRot="1" noChangeAspect="1" noMove="1" noResize="1" noEditPoints="1" noAdjustHandles="1" noChangeArrowheads="1" noChangeShapeType="1" noTextEdit="1"/>
                </p:cNvSpPr>
                <p:nvPr/>
              </p:nvSpPr>
              <p:spPr>
                <a:xfrm>
                  <a:off x="3191002" y="2895133"/>
                  <a:ext cx="834332" cy="553997"/>
                </a:xfrm>
                <a:prstGeom prst="rect">
                  <a:avLst/>
                </a:prstGeom>
                <a:blipFill>
                  <a:blip r:embed="rId11"/>
                  <a:stretch>
                    <a:fillRect/>
                  </a:stretch>
                </a:blipFill>
              </p:spPr>
              <p:txBody>
                <a:bodyPr/>
                <a:lstStyle/>
                <a:p>
                  <a:r>
                    <a:rPr lang="en-US">
                      <a:noFill/>
                    </a:rPr>
                    <a:t> </a:t>
                  </a:r>
                </a:p>
              </p:txBody>
            </p:sp>
          </mc:Fallback>
        </mc:AlternateContent>
      </p:grpSp>
      <p:sp>
        <p:nvSpPr>
          <p:cNvPr id="10" name="Freeform 9">
            <a:extLst>
              <a:ext uri="{FF2B5EF4-FFF2-40B4-BE49-F238E27FC236}">
                <a16:creationId xmlns:a16="http://schemas.microsoft.com/office/drawing/2014/main" id="{17080B22-C45C-ADF9-3ECF-536C3668F290}"/>
              </a:ext>
            </a:extLst>
          </p:cNvPr>
          <p:cNvSpPr/>
          <p:nvPr/>
        </p:nvSpPr>
        <p:spPr>
          <a:xfrm>
            <a:off x="2354390" y="2667312"/>
            <a:ext cx="2081579" cy="1197340"/>
          </a:xfrm>
          <a:custGeom>
            <a:avLst/>
            <a:gdLst>
              <a:gd name="connsiteX0" fmla="*/ 143660 w 2775439"/>
              <a:gd name="connsiteY0" fmla="*/ 0 h 1596453"/>
              <a:gd name="connsiteX1" fmla="*/ 143660 w 2775439"/>
              <a:gd name="connsiteY1" fmla="*/ 0 h 1596453"/>
              <a:gd name="connsiteX2" fmla="*/ 121175 w 2775439"/>
              <a:gd name="connsiteY2" fmla="*/ 74951 h 1596453"/>
              <a:gd name="connsiteX3" fmla="*/ 91194 w 2775439"/>
              <a:gd name="connsiteY3" fmla="*/ 104932 h 1596453"/>
              <a:gd name="connsiteX4" fmla="*/ 53719 w 2775439"/>
              <a:gd name="connsiteY4" fmla="*/ 142407 h 1596453"/>
              <a:gd name="connsiteX5" fmla="*/ 46224 w 2775439"/>
              <a:gd name="connsiteY5" fmla="*/ 164892 h 1596453"/>
              <a:gd name="connsiteX6" fmla="*/ 31234 w 2775439"/>
              <a:gd name="connsiteY6" fmla="*/ 187377 h 1596453"/>
              <a:gd name="connsiteX7" fmla="*/ 16244 w 2775439"/>
              <a:gd name="connsiteY7" fmla="*/ 307299 h 1596453"/>
              <a:gd name="connsiteX8" fmla="*/ 1253 w 2775439"/>
              <a:gd name="connsiteY8" fmla="*/ 584617 h 1596453"/>
              <a:gd name="connsiteX9" fmla="*/ 8748 w 2775439"/>
              <a:gd name="connsiteY9" fmla="*/ 704538 h 1596453"/>
              <a:gd name="connsiteX10" fmla="*/ 23739 w 2775439"/>
              <a:gd name="connsiteY10" fmla="*/ 749509 h 1596453"/>
              <a:gd name="connsiteX11" fmla="*/ 31234 w 2775439"/>
              <a:gd name="connsiteY11" fmla="*/ 771994 h 1596453"/>
              <a:gd name="connsiteX12" fmla="*/ 38729 w 2775439"/>
              <a:gd name="connsiteY12" fmla="*/ 854440 h 1596453"/>
              <a:gd name="connsiteX13" fmla="*/ 68709 w 2775439"/>
              <a:gd name="connsiteY13" fmla="*/ 899410 h 1596453"/>
              <a:gd name="connsiteX14" fmla="*/ 83699 w 2775439"/>
              <a:gd name="connsiteY14" fmla="*/ 944381 h 1596453"/>
              <a:gd name="connsiteX15" fmla="*/ 106184 w 2775439"/>
              <a:gd name="connsiteY15" fmla="*/ 959371 h 1596453"/>
              <a:gd name="connsiteX16" fmla="*/ 121175 w 2775439"/>
              <a:gd name="connsiteY16" fmla="*/ 974361 h 1596453"/>
              <a:gd name="connsiteX17" fmla="*/ 143660 w 2775439"/>
              <a:gd name="connsiteY17" fmla="*/ 981856 h 1596453"/>
              <a:gd name="connsiteX18" fmla="*/ 181135 w 2775439"/>
              <a:gd name="connsiteY18" fmla="*/ 1034322 h 1596453"/>
              <a:gd name="connsiteX19" fmla="*/ 241096 w 2775439"/>
              <a:gd name="connsiteY19" fmla="*/ 1041817 h 1596453"/>
              <a:gd name="connsiteX20" fmla="*/ 263581 w 2775439"/>
              <a:gd name="connsiteY20" fmla="*/ 1049312 h 1596453"/>
              <a:gd name="connsiteX21" fmla="*/ 293562 w 2775439"/>
              <a:gd name="connsiteY21" fmla="*/ 1086787 h 1596453"/>
              <a:gd name="connsiteX22" fmla="*/ 390998 w 2775439"/>
              <a:gd name="connsiteY22" fmla="*/ 1094282 h 1596453"/>
              <a:gd name="connsiteX23" fmla="*/ 518414 w 2775439"/>
              <a:gd name="connsiteY23" fmla="*/ 1146748 h 1596453"/>
              <a:gd name="connsiteX24" fmla="*/ 540899 w 2775439"/>
              <a:gd name="connsiteY24" fmla="*/ 1154243 h 1596453"/>
              <a:gd name="connsiteX25" fmla="*/ 788237 w 2775439"/>
              <a:gd name="connsiteY25" fmla="*/ 1169233 h 1596453"/>
              <a:gd name="connsiteX26" fmla="*/ 930644 w 2775439"/>
              <a:gd name="connsiteY26" fmla="*/ 1191718 h 1596453"/>
              <a:gd name="connsiteX27" fmla="*/ 953129 w 2775439"/>
              <a:gd name="connsiteY27" fmla="*/ 1199214 h 1596453"/>
              <a:gd name="connsiteX28" fmla="*/ 1043070 w 2775439"/>
              <a:gd name="connsiteY28" fmla="*/ 1244184 h 1596453"/>
              <a:gd name="connsiteX29" fmla="*/ 1230447 w 2775439"/>
              <a:gd name="connsiteY29" fmla="*/ 1259174 h 1596453"/>
              <a:gd name="connsiteX30" fmla="*/ 1275417 w 2775439"/>
              <a:gd name="connsiteY30" fmla="*/ 1281659 h 1596453"/>
              <a:gd name="connsiteX31" fmla="*/ 1290407 w 2775439"/>
              <a:gd name="connsiteY31" fmla="*/ 1296650 h 1596453"/>
              <a:gd name="connsiteX32" fmla="*/ 1312893 w 2775439"/>
              <a:gd name="connsiteY32" fmla="*/ 1304145 h 1596453"/>
              <a:gd name="connsiteX33" fmla="*/ 1335378 w 2775439"/>
              <a:gd name="connsiteY33" fmla="*/ 1319135 h 1596453"/>
              <a:gd name="connsiteX34" fmla="*/ 1380348 w 2775439"/>
              <a:gd name="connsiteY34" fmla="*/ 1334125 h 1596453"/>
              <a:gd name="connsiteX35" fmla="*/ 1432814 w 2775439"/>
              <a:gd name="connsiteY35" fmla="*/ 1349115 h 1596453"/>
              <a:gd name="connsiteX36" fmla="*/ 1500270 w 2775439"/>
              <a:gd name="connsiteY36" fmla="*/ 1356610 h 1596453"/>
              <a:gd name="connsiteX37" fmla="*/ 1567725 w 2775439"/>
              <a:gd name="connsiteY37" fmla="*/ 1394086 h 1596453"/>
              <a:gd name="connsiteX38" fmla="*/ 1590211 w 2775439"/>
              <a:gd name="connsiteY38" fmla="*/ 1409076 h 1596453"/>
              <a:gd name="connsiteX39" fmla="*/ 1612696 w 2775439"/>
              <a:gd name="connsiteY39" fmla="*/ 1431561 h 1596453"/>
              <a:gd name="connsiteX40" fmla="*/ 1635181 w 2775439"/>
              <a:gd name="connsiteY40" fmla="*/ 1446551 h 1596453"/>
              <a:gd name="connsiteX41" fmla="*/ 1657666 w 2775439"/>
              <a:gd name="connsiteY41" fmla="*/ 1469036 h 1596453"/>
              <a:gd name="connsiteX42" fmla="*/ 1717627 w 2775439"/>
              <a:gd name="connsiteY42" fmla="*/ 1484027 h 1596453"/>
              <a:gd name="connsiteX43" fmla="*/ 1740112 w 2775439"/>
              <a:gd name="connsiteY43" fmla="*/ 1491522 h 1596453"/>
              <a:gd name="connsiteX44" fmla="*/ 1770093 w 2775439"/>
              <a:gd name="connsiteY44" fmla="*/ 1499017 h 1596453"/>
              <a:gd name="connsiteX45" fmla="*/ 1837548 w 2775439"/>
              <a:gd name="connsiteY45" fmla="*/ 1528997 h 1596453"/>
              <a:gd name="connsiteX46" fmla="*/ 1897509 w 2775439"/>
              <a:gd name="connsiteY46" fmla="*/ 1551482 h 1596453"/>
              <a:gd name="connsiteX47" fmla="*/ 1942480 w 2775439"/>
              <a:gd name="connsiteY47" fmla="*/ 1566473 h 1596453"/>
              <a:gd name="connsiteX48" fmla="*/ 1964965 w 2775439"/>
              <a:gd name="connsiteY48" fmla="*/ 1573968 h 1596453"/>
              <a:gd name="connsiteX49" fmla="*/ 2047411 w 2775439"/>
              <a:gd name="connsiteY49" fmla="*/ 1588958 h 1596453"/>
              <a:gd name="connsiteX50" fmla="*/ 2107371 w 2775439"/>
              <a:gd name="connsiteY50" fmla="*/ 1596453 h 1596453"/>
              <a:gd name="connsiteX51" fmla="*/ 2167332 w 2775439"/>
              <a:gd name="connsiteY51" fmla="*/ 1581463 h 1596453"/>
              <a:gd name="connsiteX52" fmla="*/ 2219798 w 2775439"/>
              <a:gd name="connsiteY52" fmla="*/ 1566473 h 1596453"/>
              <a:gd name="connsiteX53" fmla="*/ 2257273 w 2775439"/>
              <a:gd name="connsiteY53" fmla="*/ 1558977 h 1596453"/>
              <a:gd name="connsiteX54" fmla="*/ 2414670 w 2775439"/>
              <a:gd name="connsiteY54" fmla="*/ 1551482 h 1596453"/>
              <a:gd name="connsiteX55" fmla="*/ 2459640 w 2775439"/>
              <a:gd name="connsiteY55" fmla="*/ 1543987 h 1596453"/>
              <a:gd name="connsiteX56" fmla="*/ 2512106 w 2775439"/>
              <a:gd name="connsiteY56" fmla="*/ 1536492 h 1596453"/>
              <a:gd name="connsiteX57" fmla="*/ 2557076 w 2775439"/>
              <a:gd name="connsiteY57" fmla="*/ 1499017 h 1596453"/>
              <a:gd name="connsiteX58" fmla="*/ 2602047 w 2775439"/>
              <a:gd name="connsiteY58" fmla="*/ 1476532 h 1596453"/>
              <a:gd name="connsiteX59" fmla="*/ 2617037 w 2775439"/>
              <a:gd name="connsiteY59" fmla="*/ 1461541 h 1596453"/>
              <a:gd name="connsiteX60" fmla="*/ 2639522 w 2775439"/>
              <a:gd name="connsiteY60" fmla="*/ 1454046 h 1596453"/>
              <a:gd name="connsiteX61" fmla="*/ 2662007 w 2775439"/>
              <a:gd name="connsiteY61" fmla="*/ 1439056 h 1596453"/>
              <a:gd name="connsiteX62" fmla="*/ 2676998 w 2775439"/>
              <a:gd name="connsiteY62" fmla="*/ 1394086 h 1596453"/>
              <a:gd name="connsiteX63" fmla="*/ 2691988 w 2775439"/>
              <a:gd name="connsiteY63" fmla="*/ 1304145 h 1596453"/>
              <a:gd name="connsiteX64" fmla="*/ 2706978 w 2775439"/>
              <a:gd name="connsiteY64" fmla="*/ 1289154 h 1596453"/>
              <a:gd name="connsiteX65" fmla="*/ 2721968 w 2775439"/>
              <a:gd name="connsiteY65" fmla="*/ 1266669 h 1596453"/>
              <a:gd name="connsiteX66" fmla="*/ 2729463 w 2775439"/>
              <a:gd name="connsiteY66" fmla="*/ 1244184 h 1596453"/>
              <a:gd name="connsiteX67" fmla="*/ 2759444 w 2775439"/>
              <a:gd name="connsiteY67" fmla="*/ 1206709 h 1596453"/>
              <a:gd name="connsiteX68" fmla="*/ 2774434 w 2775439"/>
              <a:gd name="connsiteY68" fmla="*/ 1161738 h 1596453"/>
              <a:gd name="connsiteX69" fmla="*/ 2744453 w 2775439"/>
              <a:gd name="connsiteY69" fmla="*/ 1094282 h 1596453"/>
              <a:gd name="connsiteX70" fmla="*/ 2721968 w 2775439"/>
              <a:gd name="connsiteY70" fmla="*/ 1049312 h 1596453"/>
              <a:gd name="connsiteX71" fmla="*/ 2714473 w 2775439"/>
              <a:gd name="connsiteY71" fmla="*/ 1026827 h 1596453"/>
              <a:gd name="connsiteX72" fmla="*/ 2669503 w 2775439"/>
              <a:gd name="connsiteY72" fmla="*/ 959371 h 1596453"/>
              <a:gd name="connsiteX73" fmla="*/ 2654512 w 2775439"/>
              <a:gd name="connsiteY73" fmla="*/ 936886 h 1596453"/>
              <a:gd name="connsiteX74" fmla="*/ 2639522 w 2775439"/>
              <a:gd name="connsiteY74" fmla="*/ 921895 h 1596453"/>
              <a:gd name="connsiteX75" fmla="*/ 2609542 w 2775439"/>
              <a:gd name="connsiteY75" fmla="*/ 876925 h 1596453"/>
              <a:gd name="connsiteX76" fmla="*/ 2602047 w 2775439"/>
              <a:gd name="connsiteY76" fmla="*/ 854440 h 1596453"/>
              <a:gd name="connsiteX77" fmla="*/ 2579562 w 2775439"/>
              <a:gd name="connsiteY77" fmla="*/ 831954 h 1596453"/>
              <a:gd name="connsiteX78" fmla="*/ 2549581 w 2775439"/>
              <a:gd name="connsiteY78" fmla="*/ 779489 h 1596453"/>
              <a:gd name="connsiteX79" fmla="*/ 2504611 w 2775439"/>
              <a:gd name="connsiteY79" fmla="*/ 742014 h 1596453"/>
              <a:gd name="connsiteX80" fmla="*/ 2459640 w 2775439"/>
              <a:gd name="connsiteY80" fmla="*/ 727023 h 1596453"/>
              <a:gd name="connsiteX81" fmla="*/ 2429660 w 2775439"/>
              <a:gd name="connsiteY81" fmla="*/ 712033 h 1596453"/>
              <a:gd name="connsiteX82" fmla="*/ 2317234 w 2775439"/>
              <a:gd name="connsiteY82" fmla="*/ 697043 h 1596453"/>
              <a:gd name="connsiteX83" fmla="*/ 2197312 w 2775439"/>
              <a:gd name="connsiteY83" fmla="*/ 682053 h 1596453"/>
              <a:gd name="connsiteX84" fmla="*/ 2047411 w 2775439"/>
              <a:gd name="connsiteY84" fmla="*/ 682053 h 1596453"/>
              <a:gd name="connsiteX85" fmla="*/ 2032421 w 2775439"/>
              <a:gd name="connsiteY85" fmla="*/ 659568 h 1596453"/>
              <a:gd name="connsiteX86" fmla="*/ 2009935 w 2775439"/>
              <a:gd name="connsiteY86" fmla="*/ 629587 h 1596453"/>
              <a:gd name="connsiteX87" fmla="*/ 1994945 w 2775439"/>
              <a:gd name="connsiteY87" fmla="*/ 599607 h 1596453"/>
              <a:gd name="connsiteX88" fmla="*/ 1972460 w 2775439"/>
              <a:gd name="connsiteY88" fmla="*/ 577122 h 1596453"/>
              <a:gd name="connsiteX89" fmla="*/ 1927489 w 2775439"/>
              <a:gd name="connsiteY89" fmla="*/ 517161 h 1596453"/>
              <a:gd name="connsiteX90" fmla="*/ 1905004 w 2775439"/>
              <a:gd name="connsiteY90" fmla="*/ 502171 h 1596453"/>
              <a:gd name="connsiteX91" fmla="*/ 1875024 w 2775439"/>
              <a:gd name="connsiteY91" fmla="*/ 479686 h 1596453"/>
              <a:gd name="connsiteX92" fmla="*/ 1845044 w 2775439"/>
              <a:gd name="connsiteY92" fmla="*/ 442210 h 1596453"/>
              <a:gd name="connsiteX93" fmla="*/ 1800073 w 2775439"/>
              <a:gd name="connsiteY93" fmla="*/ 397240 h 1596453"/>
              <a:gd name="connsiteX94" fmla="*/ 1762598 w 2775439"/>
              <a:gd name="connsiteY94" fmla="*/ 367259 h 1596453"/>
              <a:gd name="connsiteX95" fmla="*/ 1103030 w 2775439"/>
              <a:gd name="connsiteY95" fmla="*/ 367259 h 1596453"/>
              <a:gd name="connsiteX96" fmla="*/ 1020584 w 2775439"/>
              <a:gd name="connsiteY96" fmla="*/ 359764 h 1596453"/>
              <a:gd name="connsiteX97" fmla="*/ 953129 w 2775439"/>
              <a:gd name="connsiteY97" fmla="*/ 344774 h 1596453"/>
              <a:gd name="connsiteX98" fmla="*/ 840703 w 2775439"/>
              <a:gd name="connsiteY98" fmla="*/ 329784 h 1596453"/>
              <a:gd name="connsiteX99" fmla="*/ 818217 w 2775439"/>
              <a:gd name="connsiteY99" fmla="*/ 322289 h 1596453"/>
              <a:gd name="connsiteX100" fmla="*/ 758257 w 2775439"/>
              <a:gd name="connsiteY100" fmla="*/ 269823 h 1596453"/>
              <a:gd name="connsiteX101" fmla="*/ 743266 w 2775439"/>
              <a:gd name="connsiteY101" fmla="*/ 254833 h 1596453"/>
              <a:gd name="connsiteX102" fmla="*/ 720781 w 2775439"/>
              <a:gd name="connsiteY102" fmla="*/ 239843 h 1596453"/>
              <a:gd name="connsiteX103" fmla="*/ 668316 w 2775439"/>
              <a:gd name="connsiteY103" fmla="*/ 179882 h 1596453"/>
              <a:gd name="connsiteX104" fmla="*/ 623345 w 2775439"/>
              <a:gd name="connsiteY104" fmla="*/ 164892 h 1596453"/>
              <a:gd name="connsiteX105" fmla="*/ 600860 w 2775439"/>
              <a:gd name="connsiteY105" fmla="*/ 157397 h 1596453"/>
              <a:gd name="connsiteX106" fmla="*/ 465948 w 2775439"/>
              <a:gd name="connsiteY106" fmla="*/ 157397 h 1596453"/>
              <a:gd name="connsiteX107" fmla="*/ 443463 w 2775439"/>
              <a:gd name="connsiteY107" fmla="*/ 134912 h 1596453"/>
              <a:gd name="connsiteX108" fmla="*/ 398493 w 2775439"/>
              <a:gd name="connsiteY108" fmla="*/ 104932 h 1596453"/>
              <a:gd name="connsiteX109" fmla="*/ 376007 w 2775439"/>
              <a:gd name="connsiteY109" fmla="*/ 89941 h 1596453"/>
              <a:gd name="connsiteX110" fmla="*/ 308552 w 2775439"/>
              <a:gd name="connsiteY110" fmla="*/ 52466 h 1596453"/>
              <a:gd name="connsiteX111" fmla="*/ 263581 w 2775439"/>
              <a:gd name="connsiteY111" fmla="*/ 14991 h 1596453"/>
              <a:gd name="connsiteX112" fmla="*/ 241096 w 2775439"/>
              <a:gd name="connsiteY112" fmla="*/ 7495 h 1596453"/>
              <a:gd name="connsiteX113" fmla="*/ 158650 w 2775439"/>
              <a:gd name="connsiteY113" fmla="*/ 29981 h 1596453"/>
              <a:gd name="connsiteX114" fmla="*/ 121175 w 2775439"/>
              <a:gd name="connsiteY114" fmla="*/ 44971 h 1596453"/>
              <a:gd name="connsiteX115" fmla="*/ 143660 w 2775439"/>
              <a:gd name="connsiteY115" fmla="*/ 0 h 15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75439" h="1596453">
                <a:moveTo>
                  <a:pt x="143660" y="0"/>
                </a:moveTo>
                <a:lnTo>
                  <a:pt x="143660" y="0"/>
                </a:lnTo>
                <a:cubicBezTo>
                  <a:pt x="136165" y="24984"/>
                  <a:pt x="132840" y="51621"/>
                  <a:pt x="121175" y="74951"/>
                </a:cubicBezTo>
                <a:cubicBezTo>
                  <a:pt x="114854" y="87592"/>
                  <a:pt x="99034" y="93172"/>
                  <a:pt x="91194" y="104932"/>
                </a:cubicBezTo>
                <a:cubicBezTo>
                  <a:pt x="71207" y="134912"/>
                  <a:pt x="83699" y="122420"/>
                  <a:pt x="53719" y="142407"/>
                </a:cubicBezTo>
                <a:cubicBezTo>
                  <a:pt x="51221" y="149902"/>
                  <a:pt x="49757" y="157826"/>
                  <a:pt x="46224" y="164892"/>
                </a:cubicBezTo>
                <a:cubicBezTo>
                  <a:pt x="42196" y="172949"/>
                  <a:pt x="32894" y="178523"/>
                  <a:pt x="31234" y="187377"/>
                </a:cubicBezTo>
                <a:cubicBezTo>
                  <a:pt x="-3484" y="372542"/>
                  <a:pt x="40496" y="234544"/>
                  <a:pt x="16244" y="307299"/>
                </a:cubicBezTo>
                <a:cubicBezTo>
                  <a:pt x="11247" y="399738"/>
                  <a:pt x="-4522" y="492223"/>
                  <a:pt x="1253" y="584617"/>
                </a:cubicBezTo>
                <a:cubicBezTo>
                  <a:pt x="3751" y="624591"/>
                  <a:pt x="3336" y="664854"/>
                  <a:pt x="8748" y="704538"/>
                </a:cubicBezTo>
                <a:cubicBezTo>
                  <a:pt x="10883" y="720194"/>
                  <a:pt x="18742" y="734519"/>
                  <a:pt x="23739" y="749509"/>
                </a:cubicBezTo>
                <a:lnTo>
                  <a:pt x="31234" y="771994"/>
                </a:lnTo>
                <a:cubicBezTo>
                  <a:pt x="33732" y="799476"/>
                  <a:pt x="30943" y="827966"/>
                  <a:pt x="38729" y="854440"/>
                </a:cubicBezTo>
                <a:cubicBezTo>
                  <a:pt x="43812" y="871724"/>
                  <a:pt x="63012" y="882319"/>
                  <a:pt x="68709" y="899410"/>
                </a:cubicBezTo>
                <a:cubicBezTo>
                  <a:pt x="73706" y="914400"/>
                  <a:pt x="70552" y="935616"/>
                  <a:pt x="83699" y="944381"/>
                </a:cubicBezTo>
                <a:cubicBezTo>
                  <a:pt x="91194" y="949378"/>
                  <a:pt x="99150" y="953744"/>
                  <a:pt x="106184" y="959371"/>
                </a:cubicBezTo>
                <a:cubicBezTo>
                  <a:pt x="111702" y="963785"/>
                  <a:pt x="115115" y="970725"/>
                  <a:pt x="121175" y="974361"/>
                </a:cubicBezTo>
                <a:cubicBezTo>
                  <a:pt x="127950" y="978426"/>
                  <a:pt x="136165" y="979358"/>
                  <a:pt x="143660" y="981856"/>
                </a:cubicBezTo>
                <a:cubicBezTo>
                  <a:pt x="157119" y="1022233"/>
                  <a:pt x="145674" y="1027875"/>
                  <a:pt x="181135" y="1034322"/>
                </a:cubicBezTo>
                <a:cubicBezTo>
                  <a:pt x="200953" y="1037925"/>
                  <a:pt x="221109" y="1039319"/>
                  <a:pt x="241096" y="1041817"/>
                </a:cubicBezTo>
                <a:cubicBezTo>
                  <a:pt x="248591" y="1044315"/>
                  <a:pt x="257412" y="1044377"/>
                  <a:pt x="263581" y="1049312"/>
                </a:cubicBezTo>
                <a:cubicBezTo>
                  <a:pt x="268250" y="1053047"/>
                  <a:pt x="283373" y="1084749"/>
                  <a:pt x="293562" y="1086787"/>
                </a:cubicBezTo>
                <a:cubicBezTo>
                  <a:pt x="325504" y="1093175"/>
                  <a:pt x="358519" y="1091784"/>
                  <a:pt x="390998" y="1094282"/>
                </a:cubicBezTo>
                <a:cubicBezTo>
                  <a:pt x="439047" y="1166357"/>
                  <a:pt x="403015" y="1137871"/>
                  <a:pt x="518414" y="1146748"/>
                </a:cubicBezTo>
                <a:cubicBezTo>
                  <a:pt x="525909" y="1149246"/>
                  <a:pt x="533234" y="1152327"/>
                  <a:pt x="540899" y="1154243"/>
                </a:cubicBezTo>
                <a:cubicBezTo>
                  <a:pt x="622253" y="1174581"/>
                  <a:pt x="701699" y="1166142"/>
                  <a:pt x="788237" y="1169233"/>
                </a:cubicBezTo>
                <a:cubicBezTo>
                  <a:pt x="901417" y="1177939"/>
                  <a:pt x="854775" y="1166428"/>
                  <a:pt x="930644" y="1191718"/>
                </a:cubicBezTo>
                <a:cubicBezTo>
                  <a:pt x="938139" y="1194216"/>
                  <a:pt x="946555" y="1194832"/>
                  <a:pt x="953129" y="1199214"/>
                </a:cubicBezTo>
                <a:cubicBezTo>
                  <a:pt x="982111" y="1218535"/>
                  <a:pt x="1006562" y="1240533"/>
                  <a:pt x="1043070" y="1244184"/>
                </a:cubicBezTo>
                <a:cubicBezTo>
                  <a:pt x="1155393" y="1255416"/>
                  <a:pt x="1092968" y="1250009"/>
                  <a:pt x="1230447" y="1259174"/>
                </a:cubicBezTo>
                <a:cubicBezTo>
                  <a:pt x="1254195" y="1267090"/>
                  <a:pt x="1254662" y="1265055"/>
                  <a:pt x="1275417" y="1281659"/>
                </a:cubicBezTo>
                <a:cubicBezTo>
                  <a:pt x="1280935" y="1286074"/>
                  <a:pt x="1284347" y="1293014"/>
                  <a:pt x="1290407" y="1296650"/>
                </a:cubicBezTo>
                <a:cubicBezTo>
                  <a:pt x="1297182" y="1300715"/>
                  <a:pt x="1305398" y="1301647"/>
                  <a:pt x="1312893" y="1304145"/>
                </a:cubicBezTo>
                <a:cubicBezTo>
                  <a:pt x="1320388" y="1309142"/>
                  <a:pt x="1327147" y="1315477"/>
                  <a:pt x="1335378" y="1319135"/>
                </a:cubicBezTo>
                <a:cubicBezTo>
                  <a:pt x="1349817" y="1325552"/>
                  <a:pt x="1365358" y="1329128"/>
                  <a:pt x="1380348" y="1334125"/>
                </a:cubicBezTo>
                <a:cubicBezTo>
                  <a:pt x="1397136" y="1339721"/>
                  <a:pt x="1415339" y="1346427"/>
                  <a:pt x="1432814" y="1349115"/>
                </a:cubicBezTo>
                <a:cubicBezTo>
                  <a:pt x="1455175" y="1352555"/>
                  <a:pt x="1477785" y="1354112"/>
                  <a:pt x="1500270" y="1356610"/>
                </a:cubicBezTo>
                <a:cubicBezTo>
                  <a:pt x="1539848" y="1369803"/>
                  <a:pt x="1516179" y="1359722"/>
                  <a:pt x="1567725" y="1394086"/>
                </a:cubicBezTo>
                <a:cubicBezTo>
                  <a:pt x="1575220" y="1399083"/>
                  <a:pt x="1583841" y="1402706"/>
                  <a:pt x="1590211" y="1409076"/>
                </a:cubicBezTo>
                <a:cubicBezTo>
                  <a:pt x="1597706" y="1416571"/>
                  <a:pt x="1604553" y="1424775"/>
                  <a:pt x="1612696" y="1431561"/>
                </a:cubicBezTo>
                <a:cubicBezTo>
                  <a:pt x="1619616" y="1437328"/>
                  <a:pt x="1628261" y="1440784"/>
                  <a:pt x="1635181" y="1446551"/>
                </a:cubicBezTo>
                <a:cubicBezTo>
                  <a:pt x="1643324" y="1453337"/>
                  <a:pt x="1648847" y="1463156"/>
                  <a:pt x="1657666" y="1469036"/>
                </a:cubicBezTo>
                <a:cubicBezTo>
                  <a:pt x="1667948" y="1475891"/>
                  <a:pt x="1711567" y="1482512"/>
                  <a:pt x="1717627" y="1484027"/>
                </a:cubicBezTo>
                <a:cubicBezTo>
                  <a:pt x="1725292" y="1485943"/>
                  <a:pt x="1732516" y="1489352"/>
                  <a:pt x="1740112" y="1491522"/>
                </a:cubicBezTo>
                <a:cubicBezTo>
                  <a:pt x="1750017" y="1494352"/>
                  <a:pt x="1760099" y="1496519"/>
                  <a:pt x="1770093" y="1499017"/>
                </a:cubicBezTo>
                <a:cubicBezTo>
                  <a:pt x="1836228" y="1543107"/>
                  <a:pt x="1730527" y="1475489"/>
                  <a:pt x="1837548" y="1528997"/>
                </a:cubicBezTo>
                <a:cubicBezTo>
                  <a:pt x="1887815" y="1554130"/>
                  <a:pt x="1846481" y="1536173"/>
                  <a:pt x="1897509" y="1551482"/>
                </a:cubicBezTo>
                <a:cubicBezTo>
                  <a:pt x="1912644" y="1556023"/>
                  <a:pt x="1927490" y="1561476"/>
                  <a:pt x="1942480" y="1566473"/>
                </a:cubicBezTo>
                <a:cubicBezTo>
                  <a:pt x="1949975" y="1568971"/>
                  <a:pt x="1957218" y="1572419"/>
                  <a:pt x="1964965" y="1573968"/>
                </a:cubicBezTo>
                <a:cubicBezTo>
                  <a:pt x="1997248" y="1580425"/>
                  <a:pt x="2013845" y="1584163"/>
                  <a:pt x="2047411" y="1588958"/>
                </a:cubicBezTo>
                <a:cubicBezTo>
                  <a:pt x="2067351" y="1591807"/>
                  <a:pt x="2087384" y="1593955"/>
                  <a:pt x="2107371" y="1596453"/>
                </a:cubicBezTo>
                <a:cubicBezTo>
                  <a:pt x="2127358" y="1591456"/>
                  <a:pt x="2147787" y="1587978"/>
                  <a:pt x="2167332" y="1581463"/>
                </a:cubicBezTo>
                <a:cubicBezTo>
                  <a:pt x="2192376" y="1573115"/>
                  <a:pt x="2191558" y="1572749"/>
                  <a:pt x="2219798" y="1566473"/>
                </a:cubicBezTo>
                <a:cubicBezTo>
                  <a:pt x="2232234" y="1563709"/>
                  <a:pt x="2244571" y="1559954"/>
                  <a:pt x="2257273" y="1558977"/>
                </a:cubicBezTo>
                <a:cubicBezTo>
                  <a:pt x="2309643" y="1554948"/>
                  <a:pt x="2362204" y="1553980"/>
                  <a:pt x="2414670" y="1551482"/>
                </a:cubicBezTo>
                <a:lnTo>
                  <a:pt x="2459640" y="1543987"/>
                </a:lnTo>
                <a:cubicBezTo>
                  <a:pt x="2477101" y="1541301"/>
                  <a:pt x="2495185" y="1541568"/>
                  <a:pt x="2512106" y="1536492"/>
                </a:cubicBezTo>
                <a:cubicBezTo>
                  <a:pt x="2529552" y="1531258"/>
                  <a:pt x="2544529" y="1509473"/>
                  <a:pt x="2557076" y="1499017"/>
                </a:cubicBezTo>
                <a:cubicBezTo>
                  <a:pt x="2576448" y="1482874"/>
                  <a:pt x="2579512" y="1484044"/>
                  <a:pt x="2602047" y="1476532"/>
                </a:cubicBezTo>
                <a:cubicBezTo>
                  <a:pt x="2607044" y="1471535"/>
                  <a:pt x="2610978" y="1465177"/>
                  <a:pt x="2617037" y="1461541"/>
                </a:cubicBezTo>
                <a:cubicBezTo>
                  <a:pt x="2623811" y="1457476"/>
                  <a:pt x="2632456" y="1457579"/>
                  <a:pt x="2639522" y="1454046"/>
                </a:cubicBezTo>
                <a:cubicBezTo>
                  <a:pt x="2647579" y="1450018"/>
                  <a:pt x="2654512" y="1444053"/>
                  <a:pt x="2662007" y="1439056"/>
                </a:cubicBezTo>
                <a:cubicBezTo>
                  <a:pt x="2667004" y="1424066"/>
                  <a:pt x="2675038" y="1409765"/>
                  <a:pt x="2676998" y="1394086"/>
                </a:cubicBezTo>
                <a:cubicBezTo>
                  <a:pt x="2677701" y="1388459"/>
                  <a:pt x="2683734" y="1320653"/>
                  <a:pt x="2691988" y="1304145"/>
                </a:cubicBezTo>
                <a:cubicBezTo>
                  <a:pt x="2695148" y="1297824"/>
                  <a:pt x="2702564" y="1294672"/>
                  <a:pt x="2706978" y="1289154"/>
                </a:cubicBezTo>
                <a:cubicBezTo>
                  <a:pt x="2712605" y="1282120"/>
                  <a:pt x="2717940" y="1274726"/>
                  <a:pt x="2721968" y="1266669"/>
                </a:cubicBezTo>
                <a:cubicBezTo>
                  <a:pt x="2725501" y="1259603"/>
                  <a:pt x="2725930" y="1251250"/>
                  <a:pt x="2729463" y="1244184"/>
                </a:cubicBezTo>
                <a:cubicBezTo>
                  <a:pt x="2738919" y="1225273"/>
                  <a:pt x="2745500" y="1220652"/>
                  <a:pt x="2759444" y="1206709"/>
                </a:cubicBezTo>
                <a:cubicBezTo>
                  <a:pt x="2764441" y="1191719"/>
                  <a:pt x="2779431" y="1176728"/>
                  <a:pt x="2774434" y="1161738"/>
                </a:cubicBezTo>
                <a:cubicBezTo>
                  <a:pt x="2756595" y="1108222"/>
                  <a:pt x="2768209" y="1129915"/>
                  <a:pt x="2744453" y="1094282"/>
                </a:cubicBezTo>
                <a:cubicBezTo>
                  <a:pt x="2725614" y="1037765"/>
                  <a:pt x="2751027" y="1107429"/>
                  <a:pt x="2721968" y="1049312"/>
                </a:cubicBezTo>
                <a:cubicBezTo>
                  <a:pt x="2718435" y="1042246"/>
                  <a:pt x="2718310" y="1033733"/>
                  <a:pt x="2714473" y="1026827"/>
                </a:cubicBezTo>
                <a:cubicBezTo>
                  <a:pt x="2714472" y="1026825"/>
                  <a:pt x="2676999" y="970615"/>
                  <a:pt x="2669503" y="959371"/>
                </a:cubicBezTo>
                <a:cubicBezTo>
                  <a:pt x="2664506" y="951876"/>
                  <a:pt x="2660881" y="943256"/>
                  <a:pt x="2654512" y="936886"/>
                </a:cubicBezTo>
                <a:cubicBezTo>
                  <a:pt x="2649515" y="931889"/>
                  <a:pt x="2643762" y="927548"/>
                  <a:pt x="2639522" y="921895"/>
                </a:cubicBezTo>
                <a:cubicBezTo>
                  <a:pt x="2628713" y="907482"/>
                  <a:pt x="2615239" y="894016"/>
                  <a:pt x="2609542" y="876925"/>
                </a:cubicBezTo>
                <a:cubicBezTo>
                  <a:pt x="2607044" y="869430"/>
                  <a:pt x="2606429" y="861014"/>
                  <a:pt x="2602047" y="854440"/>
                </a:cubicBezTo>
                <a:cubicBezTo>
                  <a:pt x="2596167" y="845620"/>
                  <a:pt x="2586348" y="840097"/>
                  <a:pt x="2579562" y="831954"/>
                </a:cubicBezTo>
                <a:cubicBezTo>
                  <a:pt x="2544146" y="789455"/>
                  <a:pt x="2586246" y="830819"/>
                  <a:pt x="2549581" y="779489"/>
                </a:cubicBezTo>
                <a:cubicBezTo>
                  <a:pt x="2541371" y="767996"/>
                  <a:pt x="2518371" y="748129"/>
                  <a:pt x="2504611" y="742014"/>
                </a:cubicBezTo>
                <a:cubicBezTo>
                  <a:pt x="2490172" y="735596"/>
                  <a:pt x="2473773" y="734090"/>
                  <a:pt x="2459640" y="727023"/>
                </a:cubicBezTo>
                <a:cubicBezTo>
                  <a:pt x="2449647" y="722026"/>
                  <a:pt x="2440260" y="715566"/>
                  <a:pt x="2429660" y="712033"/>
                </a:cubicBezTo>
                <a:cubicBezTo>
                  <a:pt x="2402415" y="702951"/>
                  <a:pt x="2336173" y="699228"/>
                  <a:pt x="2317234" y="697043"/>
                </a:cubicBezTo>
                <a:lnTo>
                  <a:pt x="2197312" y="682053"/>
                </a:lnTo>
                <a:cubicBezTo>
                  <a:pt x="2151188" y="686665"/>
                  <a:pt x="2093535" y="697427"/>
                  <a:pt x="2047411" y="682053"/>
                </a:cubicBezTo>
                <a:cubicBezTo>
                  <a:pt x="2038865" y="679204"/>
                  <a:pt x="2037657" y="666898"/>
                  <a:pt x="2032421" y="659568"/>
                </a:cubicBezTo>
                <a:cubicBezTo>
                  <a:pt x="2025160" y="649403"/>
                  <a:pt x="2016556" y="640180"/>
                  <a:pt x="2009935" y="629587"/>
                </a:cubicBezTo>
                <a:cubicBezTo>
                  <a:pt x="2004013" y="620112"/>
                  <a:pt x="2001439" y="608699"/>
                  <a:pt x="1994945" y="599607"/>
                </a:cubicBezTo>
                <a:cubicBezTo>
                  <a:pt x="1988784" y="590982"/>
                  <a:pt x="1978967" y="585489"/>
                  <a:pt x="1972460" y="577122"/>
                </a:cubicBezTo>
                <a:cubicBezTo>
                  <a:pt x="1952707" y="551725"/>
                  <a:pt x="1949671" y="534906"/>
                  <a:pt x="1927489" y="517161"/>
                </a:cubicBezTo>
                <a:cubicBezTo>
                  <a:pt x="1920455" y="511534"/>
                  <a:pt x="1912334" y="507407"/>
                  <a:pt x="1905004" y="502171"/>
                </a:cubicBezTo>
                <a:cubicBezTo>
                  <a:pt x="1894839" y="494910"/>
                  <a:pt x="1884620" y="487683"/>
                  <a:pt x="1875024" y="479686"/>
                </a:cubicBezTo>
                <a:cubicBezTo>
                  <a:pt x="1846798" y="456164"/>
                  <a:pt x="1872707" y="473330"/>
                  <a:pt x="1845044" y="442210"/>
                </a:cubicBezTo>
                <a:cubicBezTo>
                  <a:pt x="1830960" y="426366"/>
                  <a:pt x="1817712" y="408999"/>
                  <a:pt x="1800073" y="397240"/>
                </a:cubicBezTo>
                <a:cubicBezTo>
                  <a:pt x="1771708" y="378330"/>
                  <a:pt x="1783957" y="388620"/>
                  <a:pt x="1762598" y="367259"/>
                </a:cubicBezTo>
                <a:cubicBezTo>
                  <a:pt x="1422562" y="374494"/>
                  <a:pt x="1427703" y="379746"/>
                  <a:pt x="1103030" y="367259"/>
                </a:cubicBezTo>
                <a:cubicBezTo>
                  <a:pt x="1075455" y="366198"/>
                  <a:pt x="1048066" y="362262"/>
                  <a:pt x="1020584" y="359764"/>
                </a:cubicBezTo>
                <a:cubicBezTo>
                  <a:pt x="998099" y="354767"/>
                  <a:pt x="975768" y="349019"/>
                  <a:pt x="953129" y="344774"/>
                </a:cubicBezTo>
                <a:cubicBezTo>
                  <a:pt x="932444" y="340896"/>
                  <a:pt x="859223" y="332099"/>
                  <a:pt x="840703" y="329784"/>
                </a:cubicBezTo>
                <a:cubicBezTo>
                  <a:pt x="833208" y="327286"/>
                  <a:pt x="825284" y="325822"/>
                  <a:pt x="818217" y="322289"/>
                </a:cubicBezTo>
                <a:cubicBezTo>
                  <a:pt x="793427" y="309894"/>
                  <a:pt x="777794" y="289360"/>
                  <a:pt x="758257" y="269823"/>
                </a:cubicBezTo>
                <a:cubicBezTo>
                  <a:pt x="753260" y="264826"/>
                  <a:pt x="749146" y="258753"/>
                  <a:pt x="743266" y="254833"/>
                </a:cubicBezTo>
                <a:lnTo>
                  <a:pt x="720781" y="239843"/>
                </a:lnTo>
                <a:cubicBezTo>
                  <a:pt x="708767" y="221822"/>
                  <a:pt x="687105" y="186145"/>
                  <a:pt x="668316" y="179882"/>
                </a:cubicBezTo>
                <a:lnTo>
                  <a:pt x="623345" y="164892"/>
                </a:lnTo>
                <a:lnTo>
                  <a:pt x="600860" y="157397"/>
                </a:lnTo>
                <a:cubicBezTo>
                  <a:pt x="548009" y="167967"/>
                  <a:pt x="533725" y="174341"/>
                  <a:pt x="465948" y="157397"/>
                </a:cubicBezTo>
                <a:cubicBezTo>
                  <a:pt x="455665" y="154826"/>
                  <a:pt x="451830" y="141419"/>
                  <a:pt x="443463" y="134912"/>
                </a:cubicBezTo>
                <a:cubicBezTo>
                  <a:pt x="429242" y="123851"/>
                  <a:pt x="413483" y="114925"/>
                  <a:pt x="398493" y="104932"/>
                </a:cubicBezTo>
                <a:cubicBezTo>
                  <a:pt x="390998" y="99935"/>
                  <a:pt x="384553" y="92790"/>
                  <a:pt x="376007" y="89941"/>
                </a:cubicBezTo>
                <a:cubicBezTo>
                  <a:pt x="347732" y="80516"/>
                  <a:pt x="334325" y="78238"/>
                  <a:pt x="308552" y="52466"/>
                </a:cubicBezTo>
                <a:cubicBezTo>
                  <a:pt x="291975" y="35890"/>
                  <a:pt x="284451" y="25426"/>
                  <a:pt x="263581" y="14991"/>
                </a:cubicBezTo>
                <a:cubicBezTo>
                  <a:pt x="256515" y="11458"/>
                  <a:pt x="248591" y="9994"/>
                  <a:pt x="241096" y="7495"/>
                </a:cubicBezTo>
                <a:cubicBezTo>
                  <a:pt x="220986" y="11517"/>
                  <a:pt x="174949" y="19115"/>
                  <a:pt x="158650" y="29981"/>
                </a:cubicBezTo>
                <a:cubicBezTo>
                  <a:pt x="132008" y="47743"/>
                  <a:pt x="145173" y="44971"/>
                  <a:pt x="121175" y="44971"/>
                </a:cubicBezTo>
                <a:lnTo>
                  <a:pt x="143660" y="0"/>
                </a:lnTo>
                <a:close/>
              </a:path>
            </a:pathLst>
          </a:custGeom>
          <a:noFill/>
          <a:ln w="635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29" name="Straight Connector 28">
            <a:extLst>
              <a:ext uri="{FF2B5EF4-FFF2-40B4-BE49-F238E27FC236}">
                <a16:creationId xmlns:a16="http://schemas.microsoft.com/office/drawing/2014/main" id="{7E669AF6-55B9-1B5A-2E2A-7A742F0E7E13}"/>
              </a:ext>
            </a:extLst>
          </p:cNvPr>
          <p:cNvCxnSpPr>
            <a:cxnSpLocks/>
            <a:stCxn id="10" idx="35"/>
          </p:cNvCxnSpPr>
          <p:nvPr/>
        </p:nvCxnSpPr>
        <p:spPr>
          <a:xfrm>
            <a:off x="3429000" y="3679148"/>
            <a:ext cx="13985" cy="1167563"/>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83EED9B-ABD8-8E89-D8C7-E899AADAE69C}"/>
              </a:ext>
            </a:extLst>
          </p:cNvPr>
          <p:cNvCxnSpPr>
            <a:cxnSpLocks/>
          </p:cNvCxnSpPr>
          <p:nvPr/>
        </p:nvCxnSpPr>
        <p:spPr>
          <a:xfrm>
            <a:off x="3442985" y="4846711"/>
            <a:ext cx="1475653" cy="0"/>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A4320CA5-D17F-2DB7-E1D2-0ABCCF4FA9F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292175" y="3905756"/>
            <a:ext cx="2850697" cy="1395288"/>
          </a:xfrm>
          <a:prstGeom prst="rect">
            <a:avLst/>
          </a:prstGeom>
        </p:spPr>
      </p:pic>
      <p:sp>
        <p:nvSpPr>
          <p:cNvPr id="32" name="TextBox 31">
            <a:extLst>
              <a:ext uri="{FF2B5EF4-FFF2-40B4-BE49-F238E27FC236}">
                <a16:creationId xmlns:a16="http://schemas.microsoft.com/office/drawing/2014/main" id="{61711598-F5EE-D6D3-C5E5-18E90215D568}"/>
              </a:ext>
            </a:extLst>
          </p:cNvPr>
          <p:cNvSpPr txBox="1"/>
          <p:nvPr/>
        </p:nvSpPr>
        <p:spPr>
          <a:xfrm>
            <a:off x="7268128" y="5180425"/>
            <a:ext cx="1340553" cy="300082"/>
          </a:xfrm>
          <a:prstGeom prst="rect">
            <a:avLst/>
          </a:prstGeom>
          <a:noFill/>
        </p:spPr>
        <p:txBody>
          <a:bodyPr wrap="square" rtlCol="0">
            <a:spAutoFit/>
          </a:bodyPr>
          <a:lstStyle/>
          <a:p>
            <a:pPr algn="ctr"/>
            <a:r>
              <a:rPr lang="en-US" sz="1350" dirty="0"/>
              <a:t>dog neuron</a:t>
            </a:r>
          </a:p>
        </p:txBody>
      </p:sp>
      <p:cxnSp>
        <p:nvCxnSpPr>
          <p:cNvPr id="34" name="Straight Connector 33">
            <a:extLst>
              <a:ext uri="{FF2B5EF4-FFF2-40B4-BE49-F238E27FC236}">
                <a16:creationId xmlns:a16="http://schemas.microsoft.com/office/drawing/2014/main" id="{4E791C74-7738-39A3-24ED-0AF27CCA50B8}"/>
              </a:ext>
            </a:extLst>
          </p:cNvPr>
          <p:cNvCxnSpPr/>
          <p:nvPr/>
        </p:nvCxnSpPr>
        <p:spPr>
          <a:xfrm>
            <a:off x="7211836" y="3886404"/>
            <a:ext cx="323935" cy="2710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0FB835A-0BEE-6CF1-B9DA-AD8D5351DBC8}"/>
              </a:ext>
            </a:extLst>
          </p:cNvPr>
          <p:cNvCxnSpPr>
            <a:cxnSpLocks/>
          </p:cNvCxnSpPr>
          <p:nvPr/>
        </p:nvCxnSpPr>
        <p:spPr>
          <a:xfrm>
            <a:off x="7683805" y="4909251"/>
            <a:ext cx="459067" cy="3302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FC800684-61EB-568B-0671-BA2DA89FEBF1}"/>
              </a:ext>
            </a:extLst>
          </p:cNvPr>
          <p:cNvSpPr/>
          <p:nvPr/>
        </p:nvSpPr>
        <p:spPr>
          <a:xfrm>
            <a:off x="4923985" y="3429000"/>
            <a:ext cx="3506766" cy="2148346"/>
          </a:xfrm>
          <a:prstGeom prst="rect">
            <a:avLst/>
          </a:prstGeom>
          <a:noFill/>
          <a:ln w="28575" cmpd="sng">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TextBox 36">
            <a:extLst>
              <a:ext uri="{FF2B5EF4-FFF2-40B4-BE49-F238E27FC236}">
                <a16:creationId xmlns:a16="http://schemas.microsoft.com/office/drawing/2014/main" id="{B44567C7-8269-D820-8D80-D3636C3969FD}"/>
              </a:ext>
            </a:extLst>
          </p:cNvPr>
          <p:cNvSpPr txBox="1"/>
          <p:nvPr/>
        </p:nvSpPr>
        <p:spPr>
          <a:xfrm>
            <a:off x="6583991" y="3587653"/>
            <a:ext cx="1340553" cy="300082"/>
          </a:xfrm>
          <a:prstGeom prst="rect">
            <a:avLst/>
          </a:prstGeom>
          <a:noFill/>
        </p:spPr>
        <p:txBody>
          <a:bodyPr wrap="square" rtlCol="0">
            <a:spAutoFit/>
          </a:bodyPr>
          <a:lstStyle/>
          <a:p>
            <a:pPr algn="ctr"/>
            <a:r>
              <a:rPr lang="en-US" sz="1350" dirty="0"/>
              <a:t>cat neuron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5BE2F2-8D14-E28A-7DDD-4FA2579226DC}"/>
                  </a:ext>
                </a:extLst>
              </p:cNvPr>
              <p:cNvSpPr txBox="1"/>
              <p:nvPr/>
            </p:nvSpPr>
            <p:spPr>
              <a:xfrm>
                <a:off x="8081386" y="4210013"/>
                <a:ext cx="400879"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𝑦</m:t>
                      </m:r>
                    </m:oMath>
                  </m:oMathPara>
                </a14:m>
                <a:endParaRPr lang="en-GB" sz="2100" dirty="0"/>
              </a:p>
            </p:txBody>
          </p:sp>
        </mc:Choice>
        <mc:Fallback xmlns="">
          <p:sp>
            <p:nvSpPr>
              <p:cNvPr id="38" name="TextBox 37">
                <a:extLst>
                  <a:ext uri="{FF2B5EF4-FFF2-40B4-BE49-F238E27FC236}">
                    <a16:creationId xmlns:a16="http://schemas.microsoft.com/office/drawing/2014/main" id="{6D5BE2F2-8D14-E28A-7DDD-4FA2579226DC}"/>
                  </a:ext>
                </a:extLst>
              </p:cNvPr>
              <p:cNvSpPr txBox="1">
                <a:spLocks noRot="1" noChangeAspect="1" noMove="1" noResize="1" noEditPoints="1" noAdjustHandles="1" noChangeArrowheads="1" noChangeShapeType="1" noTextEdit="1"/>
              </p:cNvSpPr>
              <p:nvPr/>
            </p:nvSpPr>
            <p:spPr>
              <a:xfrm>
                <a:off x="8081386" y="4210013"/>
                <a:ext cx="400879" cy="415498"/>
              </a:xfrm>
              <a:prstGeom prst="rect">
                <a:avLst/>
              </a:prstGeom>
              <a:blipFill>
                <a:blip r:embed="rId13"/>
                <a:stretch>
                  <a:fillRect b="-588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D69C674-0259-2EF9-59CB-E648B3DCF483}"/>
              </a:ext>
            </a:extLst>
          </p:cNvPr>
          <p:cNvSpPr txBox="1"/>
          <p:nvPr/>
        </p:nvSpPr>
        <p:spPr>
          <a:xfrm>
            <a:off x="1170246" y="5239521"/>
            <a:ext cx="1084912" cy="415498"/>
          </a:xfrm>
          <a:prstGeom prst="rect">
            <a:avLst/>
          </a:prstGeom>
          <a:noFill/>
        </p:spPr>
        <p:txBody>
          <a:bodyPr wrap="none" rtlCol="0">
            <a:spAutoFit/>
          </a:bodyPr>
          <a:lstStyle/>
          <a:p>
            <a:r>
              <a:rPr lang="en-GB" sz="2100" dirty="0">
                <a:solidFill>
                  <a:schemeClr val="accent1"/>
                </a:solidFill>
              </a:rPr>
              <a:t>encoder</a:t>
            </a:r>
          </a:p>
        </p:txBody>
      </p:sp>
      <p:sp>
        <p:nvSpPr>
          <p:cNvPr id="41" name="TextBox 40">
            <a:extLst>
              <a:ext uri="{FF2B5EF4-FFF2-40B4-BE49-F238E27FC236}">
                <a16:creationId xmlns:a16="http://schemas.microsoft.com/office/drawing/2014/main" id="{68A8BD7C-8A16-B3D3-F083-5932B6874F0B}"/>
              </a:ext>
            </a:extLst>
          </p:cNvPr>
          <p:cNvSpPr txBox="1"/>
          <p:nvPr/>
        </p:nvSpPr>
        <p:spPr>
          <a:xfrm>
            <a:off x="6470079" y="1983032"/>
            <a:ext cx="1084912" cy="415498"/>
          </a:xfrm>
          <a:prstGeom prst="rect">
            <a:avLst/>
          </a:prstGeom>
          <a:noFill/>
        </p:spPr>
        <p:txBody>
          <a:bodyPr wrap="none" rtlCol="0">
            <a:spAutoFit/>
          </a:bodyPr>
          <a:lstStyle/>
          <a:p>
            <a:r>
              <a:rPr lang="en-GB" sz="2100" dirty="0">
                <a:solidFill>
                  <a:schemeClr val="accent1"/>
                </a:solidFill>
              </a:rPr>
              <a:t>decoder</a:t>
            </a:r>
          </a:p>
        </p:txBody>
      </p:sp>
      <p:sp>
        <p:nvSpPr>
          <p:cNvPr id="3" name="Rectangle 2">
            <a:extLst>
              <a:ext uri="{FF2B5EF4-FFF2-40B4-BE49-F238E27FC236}">
                <a16:creationId xmlns:a16="http://schemas.microsoft.com/office/drawing/2014/main" id="{EC1FE9BB-AC83-89BC-0C82-150529321319}"/>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8" name="Picture 7">
            <a:extLst>
              <a:ext uri="{FF2B5EF4-FFF2-40B4-BE49-F238E27FC236}">
                <a16:creationId xmlns:a16="http://schemas.microsoft.com/office/drawing/2014/main" id="{EAA2E5B2-EB29-DC3D-AC09-48AD1E3115B6}"/>
              </a:ext>
            </a:extLst>
          </p:cNvPr>
          <p:cNvPicPr>
            <a:picLocks noChangeAspect="1"/>
          </p:cNvPicPr>
          <p:nvPr/>
        </p:nvPicPr>
        <p:blipFill>
          <a:blip r:embed="rId14"/>
          <a:stretch>
            <a:fillRect/>
          </a:stretch>
        </p:blipFill>
        <p:spPr>
          <a:xfrm>
            <a:off x="8091631" y="0"/>
            <a:ext cx="1052370" cy="1052370"/>
          </a:xfrm>
          <a:prstGeom prst="rect">
            <a:avLst/>
          </a:prstGeom>
        </p:spPr>
      </p:pic>
      <p:sp>
        <p:nvSpPr>
          <p:cNvPr id="9" name="Rectangle 3">
            <a:extLst>
              <a:ext uri="{FF2B5EF4-FFF2-40B4-BE49-F238E27FC236}">
                <a16:creationId xmlns:a16="http://schemas.microsoft.com/office/drawing/2014/main" id="{3F8602E6-A74A-57BF-7B4E-1784F0CCBC6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Hierarchical filtering</a:t>
            </a:r>
          </a:p>
        </p:txBody>
      </p:sp>
    </p:spTree>
    <p:extLst>
      <p:ext uri="{BB962C8B-B14F-4D97-AF65-F5344CB8AC3E}">
        <p14:creationId xmlns:p14="http://schemas.microsoft.com/office/powerpoint/2010/main" val="323802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Generalisation</a:t>
            </a:r>
          </a:p>
        </p:txBody>
      </p:sp>
      <p:sp>
        <p:nvSpPr>
          <p:cNvPr id="3" name="Rectangle 2">
            <a:extLst>
              <a:ext uri="{FF2B5EF4-FFF2-40B4-BE49-F238E27FC236}">
                <a16:creationId xmlns:a16="http://schemas.microsoft.com/office/drawing/2014/main" id="{EFC347FB-8561-7149-BDF6-43711968B81A}"/>
              </a:ext>
            </a:extLst>
          </p:cNvPr>
          <p:cNvSpPr/>
          <p:nvPr/>
        </p:nvSpPr>
        <p:spPr>
          <a:xfrm>
            <a:off x="686390" y="5553195"/>
            <a:ext cx="7931426" cy="954107"/>
          </a:xfrm>
          <a:prstGeom prst="rect">
            <a:avLst/>
          </a:prstGeom>
        </p:spPr>
        <p:txBody>
          <a:bodyPr wrap="square">
            <a:spAutoFit/>
          </a:bodyPr>
          <a:lstStyle/>
          <a:p>
            <a:r>
              <a:rPr lang="en-US" sz="2800" dirty="0">
                <a:solidFill>
                  <a:schemeClr val="accent1"/>
                </a:solidFill>
              </a:rPr>
              <a:t>Even if you find the global solution for your training set, that may not be what you want</a:t>
            </a:r>
            <a:endParaRPr lang="en-US" sz="2800" b="1" dirty="0">
              <a:solidFill>
                <a:schemeClr val="accent1"/>
              </a:solidFill>
            </a:endParaRPr>
          </a:p>
        </p:txBody>
      </p:sp>
      <p:pic>
        <p:nvPicPr>
          <p:cNvPr id="7" name="Picture 6">
            <a:extLst>
              <a:ext uri="{FF2B5EF4-FFF2-40B4-BE49-F238E27FC236}">
                <a16:creationId xmlns:a16="http://schemas.microsoft.com/office/drawing/2014/main" id="{31560B77-0FAB-E141-9232-4316FD62DEAD}"/>
              </a:ext>
            </a:extLst>
          </p:cNvPr>
          <p:cNvPicPr>
            <a:picLocks noChangeAspect="1"/>
          </p:cNvPicPr>
          <p:nvPr/>
        </p:nvPicPr>
        <p:blipFill>
          <a:blip r:embed="rId4"/>
          <a:stretch>
            <a:fillRect/>
          </a:stretch>
        </p:blipFill>
        <p:spPr>
          <a:xfrm>
            <a:off x="1094759" y="1296932"/>
            <a:ext cx="6423102" cy="4017476"/>
          </a:xfrm>
          <a:prstGeom prst="rect">
            <a:avLst/>
          </a:prstGeom>
        </p:spPr>
      </p:pic>
    </p:spTree>
    <p:extLst>
      <p:ext uri="{BB962C8B-B14F-4D97-AF65-F5344CB8AC3E}">
        <p14:creationId xmlns:p14="http://schemas.microsoft.com/office/powerpoint/2010/main" val="107929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Failures of generalisation</a:t>
            </a:r>
          </a:p>
        </p:txBody>
      </p:sp>
      <p:sp>
        <p:nvSpPr>
          <p:cNvPr id="38" name="TextBox 37">
            <a:extLst>
              <a:ext uri="{FF2B5EF4-FFF2-40B4-BE49-F238E27FC236}">
                <a16:creationId xmlns:a16="http://schemas.microsoft.com/office/drawing/2014/main" id="{9B34A3FB-D905-B441-9C76-D00E7B3CCFF5}"/>
              </a:ext>
            </a:extLst>
          </p:cNvPr>
          <p:cNvSpPr txBox="1"/>
          <p:nvPr/>
        </p:nvSpPr>
        <p:spPr>
          <a:xfrm>
            <a:off x="3546879" y="4210811"/>
            <a:ext cx="5070937" cy="2369880"/>
          </a:xfrm>
          <a:prstGeom prst="rect">
            <a:avLst/>
          </a:prstGeom>
          <a:noFill/>
        </p:spPr>
        <p:txBody>
          <a:bodyPr wrap="square" rtlCol="0">
            <a:spAutoFit/>
          </a:bodyPr>
          <a:lstStyle/>
          <a:p>
            <a:r>
              <a:rPr lang="en-US" sz="2800" dirty="0"/>
              <a:t>Imagine you train a network on this training set, and it converges to loss ~0</a:t>
            </a:r>
          </a:p>
          <a:p>
            <a:endParaRPr lang="en-US" sz="800" dirty="0">
              <a:solidFill>
                <a:schemeClr val="bg1">
                  <a:lumMod val="50000"/>
                </a:schemeClr>
              </a:solidFill>
            </a:endParaRPr>
          </a:p>
          <a:p>
            <a:r>
              <a:rPr lang="en-US" sz="2800" dirty="0">
                <a:solidFill>
                  <a:schemeClr val="bg1">
                    <a:lumMod val="50000"/>
                  </a:schemeClr>
                </a:solidFill>
              </a:rPr>
              <a:t>Now you test on this left out set, but it is at chance! Why….?</a:t>
            </a:r>
          </a:p>
        </p:txBody>
      </p:sp>
      <p:pic>
        <p:nvPicPr>
          <p:cNvPr id="7" name="Picture 6">
            <a:extLst>
              <a:ext uri="{FF2B5EF4-FFF2-40B4-BE49-F238E27FC236}">
                <a16:creationId xmlns:a16="http://schemas.microsoft.com/office/drawing/2014/main" id="{95507A75-280F-9045-8E79-C735C54B2B5A}"/>
              </a:ext>
            </a:extLst>
          </p:cNvPr>
          <p:cNvPicPr>
            <a:picLocks noChangeAspect="1"/>
          </p:cNvPicPr>
          <p:nvPr/>
        </p:nvPicPr>
        <p:blipFill>
          <a:blip r:embed="rId4"/>
          <a:stretch>
            <a:fillRect/>
          </a:stretch>
        </p:blipFill>
        <p:spPr>
          <a:xfrm>
            <a:off x="127002" y="1166693"/>
            <a:ext cx="3114569" cy="4076537"/>
          </a:xfrm>
          <a:prstGeom prst="rect">
            <a:avLst/>
          </a:prstGeom>
        </p:spPr>
      </p:pic>
      <p:pic>
        <p:nvPicPr>
          <p:cNvPr id="13" name="Picture 12">
            <a:extLst>
              <a:ext uri="{FF2B5EF4-FFF2-40B4-BE49-F238E27FC236}">
                <a16:creationId xmlns:a16="http://schemas.microsoft.com/office/drawing/2014/main" id="{F86B9574-4936-7042-B714-DEBAC998E194}"/>
              </a:ext>
            </a:extLst>
          </p:cNvPr>
          <p:cNvPicPr>
            <a:picLocks noChangeAspect="1"/>
          </p:cNvPicPr>
          <p:nvPr/>
        </p:nvPicPr>
        <p:blipFill>
          <a:blip r:embed="rId5"/>
          <a:stretch>
            <a:fillRect/>
          </a:stretch>
        </p:blipFill>
        <p:spPr>
          <a:xfrm>
            <a:off x="322408" y="5256613"/>
            <a:ext cx="2723755" cy="1479771"/>
          </a:xfrm>
          <a:prstGeom prst="rect">
            <a:avLst/>
          </a:prstGeom>
        </p:spPr>
      </p:pic>
      <p:grpSp>
        <p:nvGrpSpPr>
          <p:cNvPr id="2" name="Group 1">
            <a:extLst>
              <a:ext uri="{FF2B5EF4-FFF2-40B4-BE49-F238E27FC236}">
                <a16:creationId xmlns:a16="http://schemas.microsoft.com/office/drawing/2014/main" id="{AEEDD24A-63EA-DE42-B9B1-541BEBCAB8F7}"/>
              </a:ext>
            </a:extLst>
          </p:cNvPr>
          <p:cNvGrpSpPr/>
          <p:nvPr/>
        </p:nvGrpSpPr>
        <p:grpSpPr>
          <a:xfrm>
            <a:off x="3731270" y="1230754"/>
            <a:ext cx="3544321" cy="2801815"/>
            <a:chOff x="3423589" y="1260881"/>
            <a:chExt cx="3544321" cy="2801815"/>
          </a:xfrm>
        </p:grpSpPr>
        <p:pic>
          <p:nvPicPr>
            <p:cNvPr id="25" name="Picture 24">
              <a:extLst>
                <a:ext uri="{FF2B5EF4-FFF2-40B4-BE49-F238E27FC236}">
                  <a16:creationId xmlns:a16="http://schemas.microsoft.com/office/drawing/2014/main" id="{D851882E-C1B2-EC40-B28E-D6FC697E5979}"/>
                </a:ext>
              </a:extLst>
            </p:cNvPr>
            <p:cNvPicPr>
              <a:picLocks noChangeAspect="1"/>
            </p:cNvPicPr>
            <p:nvPr/>
          </p:nvPicPr>
          <p:blipFill>
            <a:blip r:embed="rId6"/>
            <a:stretch>
              <a:fillRect/>
            </a:stretch>
          </p:blipFill>
          <p:spPr>
            <a:xfrm>
              <a:off x="3861783" y="1260881"/>
              <a:ext cx="3106127" cy="2340150"/>
            </a:xfrm>
            <a:prstGeom prst="rect">
              <a:avLst/>
            </a:prstGeom>
          </p:spPr>
        </p:pic>
        <p:sp>
          <p:nvSpPr>
            <p:cNvPr id="26" name="TextBox 25">
              <a:extLst>
                <a:ext uri="{FF2B5EF4-FFF2-40B4-BE49-F238E27FC236}">
                  <a16:creationId xmlns:a16="http://schemas.microsoft.com/office/drawing/2014/main" id="{AEE20FFD-500A-2945-9325-BC1A7413252C}"/>
                </a:ext>
              </a:extLst>
            </p:cNvPr>
            <p:cNvSpPr txBox="1"/>
            <p:nvPr/>
          </p:nvSpPr>
          <p:spPr>
            <a:xfrm rot="16200000">
              <a:off x="2811018" y="2113226"/>
              <a:ext cx="1686808" cy="461665"/>
            </a:xfrm>
            <a:prstGeom prst="rect">
              <a:avLst/>
            </a:prstGeom>
            <a:noFill/>
          </p:spPr>
          <p:txBody>
            <a:bodyPr wrap="none" rtlCol="0">
              <a:spAutoFit/>
            </a:bodyPr>
            <a:lstStyle/>
            <a:p>
              <a:r>
                <a:rPr lang="en-US" sz="2400" dirty="0"/>
                <a:t>training loss</a:t>
              </a:r>
            </a:p>
          </p:txBody>
        </p:sp>
        <p:sp>
          <p:nvSpPr>
            <p:cNvPr id="27" name="TextBox 26">
              <a:extLst>
                <a:ext uri="{FF2B5EF4-FFF2-40B4-BE49-F238E27FC236}">
                  <a16:creationId xmlns:a16="http://schemas.microsoft.com/office/drawing/2014/main" id="{1162D940-46E7-F340-951D-07808A67F043}"/>
                </a:ext>
              </a:extLst>
            </p:cNvPr>
            <p:cNvSpPr txBox="1"/>
            <p:nvPr/>
          </p:nvSpPr>
          <p:spPr>
            <a:xfrm>
              <a:off x="4977073" y="3601031"/>
              <a:ext cx="1288751" cy="461665"/>
            </a:xfrm>
            <a:prstGeom prst="rect">
              <a:avLst/>
            </a:prstGeom>
            <a:noFill/>
          </p:spPr>
          <p:txBody>
            <a:bodyPr wrap="none" rtlCol="0">
              <a:spAutoFit/>
            </a:bodyPr>
            <a:lstStyle/>
            <a:p>
              <a:r>
                <a:rPr lang="en-US" sz="2400" dirty="0"/>
                <a:t>timestep</a:t>
              </a:r>
            </a:p>
          </p:txBody>
        </p:sp>
        <p:sp>
          <p:nvSpPr>
            <p:cNvPr id="28" name="TextBox 27">
              <a:extLst>
                <a:ext uri="{FF2B5EF4-FFF2-40B4-BE49-F238E27FC236}">
                  <a16:creationId xmlns:a16="http://schemas.microsoft.com/office/drawing/2014/main" id="{79446F23-9CF6-9943-BE57-6E96C12FCF7C}"/>
                </a:ext>
              </a:extLst>
            </p:cNvPr>
            <p:cNvSpPr txBox="1"/>
            <p:nvPr/>
          </p:nvSpPr>
          <p:spPr>
            <a:xfrm>
              <a:off x="4618919" y="1507626"/>
              <a:ext cx="2257979" cy="923330"/>
            </a:xfrm>
            <a:prstGeom prst="rect">
              <a:avLst/>
            </a:prstGeom>
            <a:noFill/>
          </p:spPr>
          <p:txBody>
            <a:bodyPr wrap="square" rtlCol="0">
              <a:spAutoFit/>
            </a:bodyPr>
            <a:lstStyle/>
            <a:p>
              <a:r>
                <a:rPr lang="en-US" dirty="0">
                  <a:solidFill>
                    <a:schemeClr val="bg1">
                      <a:lumMod val="50000"/>
                    </a:schemeClr>
                  </a:solidFill>
                </a:rPr>
                <a:t>Network achieves 100% correct performance</a:t>
              </a:r>
            </a:p>
          </p:txBody>
        </p:sp>
      </p:grpSp>
    </p:spTree>
    <p:extLst>
      <p:ext uri="{BB962C8B-B14F-4D97-AF65-F5344CB8AC3E}">
        <p14:creationId xmlns:p14="http://schemas.microsoft.com/office/powerpoint/2010/main" val="231046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Failures of generalisation</a:t>
            </a:r>
          </a:p>
        </p:txBody>
      </p:sp>
      <p:sp>
        <p:nvSpPr>
          <p:cNvPr id="38" name="TextBox 37">
            <a:extLst>
              <a:ext uri="{FF2B5EF4-FFF2-40B4-BE49-F238E27FC236}">
                <a16:creationId xmlns:a16="http://schemas.microsoft.com/office/drawing/2014/main" id="{9B34A3FB-D905-B441-9C76-D00E7B3CCFF5}"/>
              </a:ext>
            </a:extLst>
          </p:cNvPr>
          <p:cNvSpPr txBox="1"/>
          <p:nvPr/>
        </p:nvSpPr>
        <p:spPr>
          <a:xfrm>
            <a:off x="3622167" y="4606633"/>
            <a:ext cx="5104475" cy="2062103"/>
          </a:xfrm>
          <a:prstGeom prst="rect">
            <a:avLst/>
          </a:prstGeom>
          <a:noFill/>
        </p:spPr>
        <p:txBody>
          <a:bodyPr wrap="square" rtlCol="0">
            <a:spAutoFit/>
          </a:bodyPr>
          <a:lstStyle/>
          <a:p>
            <a:r>
              <a:rPr lang="en-US" sz="2400" dirty="0">
                <a:solidFill>
                  <a:schemeClr val="bg1">
                    <a:lumMod val="50000"/>
                  </a:schemeClr>
                </a:solidFill>
              </a:rPr>
              <a:t>The network has learned to classify according to a single variable: number of black pixels.</a:t>
            </a:r>
          </a:p>
          <a:p>
            <a:endParaRPr lang="en-US" sz="800" dirty="0">
              <a:solidFill>
                <a:schemeClr val="bg1">
                  <a:lumMod val="50000"/>
                </a:schemeClr>
              </a:solidFill>
            </a:endParaRPr>
          </a:p>
          <a:p>
            <a:r>
              <a:rPr lang="en-US" sz="2400" dirty="0"/>
              <a:t>It hasn’t learned anything about cats and dogs at all!</a:t>
            </a:r>
          </a:p>
        </p:txBody>
      </p:sp>
      <p:pic>
        <p:nvPicPr>
          <p:cNvPr id="3" name="Picture 2">
            <a:extLst>
              <a:ext uri="{FF2B5EF4-FFF2-40B4-BE49-F238E27FC236}">
                <a16:creationId xmlns:a16="http://schemas.microsoft.com/office/drawing/2014/main" id="{985F1135-C0EC-D242-91D2-6FC024B8A9DD}"/>
              </a:ext>
            </a:extLst>
          </p:cNvPr>
          <p:cNvPicPr>
            <a:picLocks noChangeAspect="1"/>
          </p:cNvPicPr>
          <p:nvPr/>
        </p:nvPicPr>
        <p:blipFill>
          <a:blip r:embed="rId4"/>
          <a:stretch>
            <a:fillRect/>
          </a:stretch>
        </p:blipFill>
        <p:spPr>
          <a:xfrm>
            <a:off x="4020286" y="1584348"/>
            <a:ext cx="2811328" cy="2407880"/>
          </a:xfrm>
          <a:prstGeom prst="rect">
            <a:avLst/>
          </a:prstGeom>
        </p:spPr>
      </p:pic>
      <p:cxnSp>
        <p:nvCxnSpPr>
          <p:cNvPr id="8" name="Straight Connector 7">
            <a:extLst>
              <a:ext uri="{FF2B5EF4-FFF2-40B4-BE49-F238E27FC236}">
                <a16:creationId xmlns:a16="http://schemas.microsoft.com/office/drawing/2014/main" id="{8C93C921-FFE4-0E4F-AB63-EEF229E50B4C}"/>
              </a:ext>
            </a:extLst>
          </p:cNvPr>
          <p:cNvCxnSpPr>
            <a:cxnSpLocks/>
          </p:cNvCxnSpPr>
          <p:nvPr/>
        </p:nvCxnSpPr>
        <p:spPr>
          <a:xfrm>
            <a:off x="5113378" y="1634469"/>
            <a:ext cx="0" cy="2211309"/>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6E33C83-EEF6-BE48-B041-77BFADDF7384}"/>
              </a:ext>
            </a:extLst>
          </p:cNvPr>
          <p:cNvSpPr txBox="1"/>
          <p:nvPr/>
        </p:nvSpPr>
        <p:spPr>
          <a:xfrm>
            <a:off x="4639384" y="3822026"/>
            <a:ext cx="1267911" cy="369332"/>
          </a:xfrm>
          <a:prstGeom prst="rect">
            <a:avLst/>
          </a:prstGeom>
          <a:noFill/>
        </p:spPr>
        <p:txBody>
          <a:bodyPr wrap="none" rtlCol="0">
            <a:spAutoFit/>
          </a:bodyPr>
          <a:lstStyle/>
          <a:p>
            <a:r>
              <a:rPr lang="en-US" dirty="0"/>
              <a:t>animal size </a:t>
            </a:r>
          </a:p>
        </p:txBody>
      </p:sp>
      <p:cxnSp>
        <p:nvCxnSpPr>
          <p:cNvPr id="37" name="Straight Arrow Connector 36">
            <a:extLst>
              <a:ext uri="{FF2B5EF4-FFF2-40B4-BE49-F238E27FC236}">
                <a16:creationId xmlns:a16="http://schemas.microsoft.com/office/drawing/2014/main" id="{4D11F4B4-B3A2-0B4B-8045-8F4F07224C1A}"/>
              </a:ext>
            </a:extLst>
          </p:cNvPr>
          <p:cNvCxnSpPr>
            <a:cxnSpLocks/>
          </p:cNvCxnSpPr>
          <p:nvPr/>
        </p:nvCxnSpPr>
        <p:spPr>
          <a:xfrm flipV="1">
            <a:off x="5807646" y="4017708"/>
            <a:ext cx="473861"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1072DEA-49C3-9843-9140-CCAC1AFAC8EF}"/>
              </a:ext>
            </a:extLst>
          </p:cNvPr>
          <p:cNvCxnSpPr>
            <a:cxnSpLocks/>
          </p:cNvCxnSpPr>
          <p:nvPr/>
        </p:nvCxnSpPr>
        <p:spPr>
          <a:xfrm flipH="1" flipV="1">
            <a:off x="4171389" y="4017707"/>
            <a:ext cx="467995"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F34CDC7-68E7-2A4C-8431-051167EE6AA7}"/>
              </a:ext>
            </a:extLst>
          </p:cNvPr>
          <p:cNvSpPr txBox="1"/>
          <p:nvPr/>
        </p:nvSpPr>
        <p:spPr>
          <a:xfrm rot="16200000">
            <a:off x="3107109" y="2463834"/>
            <a:ext cx="1506631" cy="369332"/>
          </a:xfrm>
          <a:prstGeom prst="rect">
            <a:avLst/>
          </a:prstGeom>
          <a:noFill/>
        </p:spPr>
        <p:txBody>
          <a:bodyPr wrap="none" rtlCol="0">
            <a:spAutoFit/>
          </a:bodyPr>
          <a:lstStyle/>
          <a:p>
            <a:r>
              <a:rPr lang="en-US" dirty="0"/>
              <a:t>ear pointiness</a:t>
            </a:r>
          </a:p>
        </p:txBody>
      </p:sp>
      <p:cxnSp>
        <p:nvCxnSpPr>
          <p:cNvPr id="43" name="Straight Arrow Connector 42">
            <a:extLst>
              <a:ext uri="{FF2B5EF4-FFF2-40B4-BE49-F238E27FC236}">
                <a16:creationId xmlns:a16="http://schemas.microsoft.com/office/drawing/2014/main" id="{AF81A206-099C-374C-A934-DD32D27B6547}"/>
              </a:ext>
            </a:extLst>
          </p:cNvPr>
          <p:cNvCxnSpPr>
            <a:cxnSpLocks/>
          </p:cNvCxnSpPr>
          <p:nvPr/>
        </p:nvCxnSpPr>
        <p:spPr>
          <a:xfrm>
            <a:off x="3866796" y="3379367"/>
            <a:ext cx="1" cy="437889"/>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26076E8-D218-3A48-AD2C-B1BFF8DD2D3A}"/>
              </a:ext>
            </a:extLst>
          </p:cNvPr>
          <p:cNvCxnSpPr>
            <a:cxnSpLocks/>
          </p:cNvCxnSpPr>
          <p:nvPr/>
        </p:nvCxnSpPr>
        <p:spPr>
          <a:xfrm flipV="1">
            <a:off x="3866796" y="1400692"/>
            <a:ext cx="0" cy="49449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214EFD7A-965F-6442-94EC-58756C6ED176}"/>
              </a:ext>
            </a:extLst>
          </p:cNvPr>
          <p:cNvSpPr/>
          <p:nvPr/>
        </p:nvSpPr>
        <p:spPr>
          <a:xfrm>
            <a:off x="7389086" y="2438344"/>
            <a:ext cx="144000" cy="144000"/>
          </a:xfrm>
          <a:prstGeom prst="ellipse">
            <a:avLst/>
          </a:prstGeom>
          <a:solidFill>
            <a:srgbClr val="043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C165B1C-D28B-4442-8C54-47AA0018128B}"/>
              </a:ext>
            </a:extLst>
          </p:cNvPr>
          <p:cNvSpPr/>
          <p:nvPr/>
        </p:nvSpPr>
        <p:spPr>
          <a:xfrm>
            <a:off x="7398575" y="2720313"/>
            <a:ext cx="144000" cy="144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55764B6-F4A6-BA40-8844-BA4D67B7015B}"/>
              </a:ext>
            </a:extLst>
          </p:cNvPr>
          <p:cNvSpPr/>
          <p:nvPr/>
        </p:nvSpPr>
        <p:spPr>
          <a:xfrm>
            <a:off x="7371198" y="1506806"/>
            <a:ext cx="216000" cy="216000"/>
          </a:xfrm>
          <a:prstGeom prst="ellipse">
            <a:avLst/>
          </a:prstGeom>
          <a:solidFill>
            <a:srgbClr val="0432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46A17A-5687-8948-9760-F9EF20EDE4EC}"/>
              </a:ext>
            </a:extLst>
          </p:cNvPr>
          <p:cNvSpPr/>
          <p:nvPr/>
        </p:nvSpPr>
        <p:spPr>
          <a:xfrm>
            <a:off x="7369670" y="1832843"/>
            <a:ext cx="216000" cy="21600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05B5BFC0-5472-CE4D-8347-39D136A74F7A}"/>
              </a:ext>
            </a:extLst>
          </p:cNvPr>
          <p:cNvSpPr txBox="1"/>
          <p:nvPr/>
        </p:nvSpPr>
        <p:spPr>
          <a:xfrm>
            <a:off x="7564657" y="2302972"/>
            <a:ext cx="1097608" cy="369332"/>
          </a:xfrm>
          <a:prstGeom prst="rect">
            <a:avLst/>
          </a:prstGeom>
          <a:noFill/>
        </p:spPr>
        <p:txBody>
          <a:bodyPr wrap="none" rtlCol="0">
            <a:spAutoFit/>
          </a:bodyPr>
          <a:lstStyle/>
          <a:p>
            <a:r>
              <a:rPr lang="en-US" dirty="0"/>
              <a:t>cat (train)</a:t>
            </a:r>
          </a:p>
        </p:txBody>
      </p:sp>
      <p:sp>
        <p:nvSpPr>
          <p:cNvPr id="51" name="TextBox 50">
            <a:extLst>
              <a:ext uri="{FF2B5EF4-FFF2-40B4-BE49-F238E27FC236}">
                <a16:creationId xmlns:a16="http://schemas.microsoft.com/office/drawing/2014/main" id="{2A4C01DE-669C-9C4F-9BC6-F840B65A13EA}"/>
              </a:ext>
            </a:extLst>
          </p:cNvPr>
          <p:cNvSpPr txBox="1"/>
          <p:nvPr/>
        </p:nvSpPr>
        <p:spPr>
          <a:xfrm>
            <a:off x="7557668" y="2596630"/>
            <a:ext cx="1168974" cy="369332"/>
          </a:xfrm>
          <a:prstGeom prst="rect">
            <a:avLst/>
          </a:prstGeom>
          <a:noFill/>
        </p:spPr>
        <p:txBody>
          <a:bodyPr wrap="none" rtlCol="0">
            <a:spAutoFit/>
          </a:bodyPr>
          <a:lstStyle/>
          <a:p>
            <a:r>
              <a:rPr lang="en-US" dirty="0"/>
              <a:t>dog (train)</a:t>
            </a:r>
          </a:p>
        </p:txBody>
      </p:sp>
      <p:sp>
        <p:nvSpPr>
          <p:cNvPr id="52" name="TextBox 51">
            <a:extLst>
              <a:ext uri="{FF2B5EF4-FFF2-40B4-BE49-F238E27FC236}">
                <a16:creationId xmlns:a16="http://schemas.microsoft.com/office/drawing/2014/main" id="{5D26F8A0-7AAD-5F46-B394-ADB705B66F8C}"/>
              </a:ext>
            </a:extLst>
          </p:cNvPr>
          <p:cNvSpPr txBox="1"/>
          <p:nvPr/>
        </p:nvSpPr>
        <p:spPr>
          <a:xfrm>
            <a:off x="7610329" y="1399682"/>
            <a:ext cx="1013932" cy="369332"/>
          </a:xfrm>
          <a:prstGeom prst="rect">
            <a:avLst/>
          </a:prstGeom>
          <a:noFill/>
        </p:spPr>
        <p:txBody>
          <a:bodyPr wrap="none" rtlCol="0">
            <a:spAutoFit/>
          </a:bodyPr>
          <a:lstStyle/>
          <a:p>
            <a:r>
              <a:rPr lang="en-US" dirty="0"/>
              <a:t>cat (test)</a:t>
            </a:r>
          </a:p>
        </p:txBody>
      </p:sp>
      <p:sp>
        <p:nvSpPr>
          <p:cNvPr id="53" name="TextBox 52">
            <a:extLst>
              <a:ext uri="{FF2B5EF4-FFF2-40B4-BE49-F238E27FC236}">
                <a16:creationId xmlns:a16="http://schemas.microsoft.com/office/drawing/2014/main" id="{39FE07FE-3649-D74B-8A51-5913A4650006}"/>
              </a:ext>
            </a:extLst>
          </p:cNvPr>
          <p:cNvSpPr txBox="1"/>
          <p:nvPr/>
        </p:nvSpPr>
        <p:spPr>
          <a:xfrm>
            <a:off x="7586767" y="1733823"/>
            <a:ext cx="1085297" cy="369332"/>
          </a:xfrm>
          <a:prstGeom prst="rect">
            <a:avLst/>
          </a:prstGeom>
          <a:noFill/>
        </p:spPr>
        <p:txBody>
          <a:bodyPr wrap="none" rtlCol="0">
            <a:spAutoFit/>
          </a:bodyPr>
          <a:lstStyle/>
          <a:p>
            <a:r>
              <a:rPr lang="en-US" dirty="0"/>
              <a:t>dog (test)</a:t>
            </a:r>
          </a:p>
        </p:txBody>
      </p:sp>
      <p:sp>
        <p:nvSpPr>
          <p:cNvPr id="55" name="TextBox 54">
            <a:extLst>
              <a:ext uri="{FF2B5EF4-FFF2-40B4-BE49-F238E27FC236}">
                <a16:creationId xmlns:a16="http://schemas.microsoft.com/office/drawing/2014/main" id="{0061DD53-3E5A-194D-8070-555E5C131DA3}"/>
              </a:ext>
            </a:extLst>
          </p:cNvPr>
          <p:cNvSpPr txBox="1"/>
          <p:nvPr/>
        </p:nvSpPr>
        <p:spPr>
          <a:xfrm>
            <a:off x="4298521" y="1252192"/>
            <a:ext cx="1949636" cy="369332"/>
          </a:xfrm>
          <a:prstGeom prst="rect">
            <a:avLst/>
          </a:prstGeom>
          <a:noFill/>
        </p:spPr>
        <p:txBody>
          <a:bodyPr wrap="none" rtlCol="0">
            <a:spAutoFit/>
          </a:bodyPr>
          <a:lstStyle/>
          <a:p>
            <a:r>
              <a:rPr lang="en-US" dirty="0"/>
              <a:t>effective boundary</a:t>
            </a:r>
          </a:p>
        </p:txBody>
      </p:sp>
      <p:pic>
        <p:nvPicPr>
          <p:cNvPr id="7" name="Picture 6">
            <a:extLst>
              <a:ext uri="{FF2B5EF4-FFF2-40B4-BE49-F238E27FC236}">
                <a16:creationId xmlns:a16="http://schemas.microsoft.com/office/drawing/2014/main" id="{95507A75-280F-9045-8E79-C735C54B2B5A}"/>
              </a:ext>
            </a:extLst>
          </p:cNvPr>
          <p:cNvPicPr>
            <a:picLocks noChangeAspect="1"/>
          </p:cNvPicPr>
          <p:nvPr/>
        </p:nvPicPr>
        <p:blipFill>
          <a:blip r:embed="rId5"/>
          <a:stretch>
            <a:fillRect/>
          </a:stretch>
        </p:blipFill>
        <p:spPr>
          <a:xfrm>
            <a:off x="127002" y="1166693"/>
            <a:ext cx="3114569" cy="4076537"/>
          </a:xfrm>
          <a:prstGeom prst="rect">
            <a:avLst/>
          </a:prstGeom>
        </p:spPr>
      </p:pic>
      <p:pic>
        <p:nvPicPr>
          <p:cNvPr id="13" name="Picture 12">
            <a:extLst>
              <a:ext uri="{FF2B5EF4-FFF2-40B4-BE49-F238E27FC236}">
                <a16:creationId xmlns:a16="http://schemas.microsoft.com/office/drawing/2014/main" id="{F86B9574-4936-7042-B714-DEBAC998E194}"/>
              </a:ext>
            </a:extLst>
          </p:cNvPr>
          <p:cNvPicPr>
            <a:picLocks noChangeAspect="1"/>
          </p:cNvPicPr>
          <p:nvPr/>
        </p:nvPicPr>
        <p:blipFill>
          <a:blip r:embed="rId6"/>
          <a:stretch>
            <a:fillRect/>
          </a:stretch>
        </p:blipFill>
        <p:spPr>
          <a:xfrm>
            <a:off x="322408" y="5256613"/>
            <a:ext cx="2723755" cy="1479771"/>
          </a:xfrm>
          <a:prstGeom prst="rect">
            <a:avLst/>
          </a:prstGeom>
        </p:spPr>
      </p:pic>
    </p:spTree>
    <p:extLst>
      <p:ext uri="{BB962C8B-B14F-4D97-AF65-F5344CB8AC3E}">
        <p14:creationId xmlns:p14="http://schemas.microsoft.com/office/powerpoint/2010/main" val="396699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3E1FB-A155-8844-B9D8-1DFC435CEE91}"/>
              </a:ext>
            </a:extLst>
          </p:cNvPr>
          <p:cNvPicPr>
            <a:picLocks noChangeAspect="1"/>
          </p:cNvPicPr>
          <p:nvPr/>
        </p:nvPicPr>
        <p:blipFill>
          <a:blip r:embed="rId3"/>
          <a:stretch>
            <a:fillRect/>
          </a:stretch>
        </p:blipFill>
        <p:spPr>
          <a:xfrm>
            <a:off x="499917" y="1338814"/>
            <a:ext cx="4072083" cy="4280356"/>
          </a:xfrm>
          <a:prstGeom prst="rect">
            <a:avLst/>
          </a:prstGeom>
        </p:spPr>
      </p:pic>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4"/>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Overfitting and underfitting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1F9F02-FBFC-B345-BC1C-C70C71C82609}"/>
                  </a:ext>
                </a:extLst>
              </p:cNvPr>
              <p:cNvSpPr txBox="1"/>
              <p:nvPr/>
            </p:nvSpPr>
            <p:spPr>
              <a:xfrm>
                <a:off x="281402" y="6121322"/>
                <a:ext cx="8581195" cy="461665"/>
              </a:xfrm>
              <a:prstGeom prst="rect">
                <a:avLst/>
              </a:prstGeom>
              <a:noFill/>
            </p:spPr>
            <p:txBody>
              <a:bodyPr wrap="none" rtlCol="0">
                <a:spAutoFit/>
              </a:bodyPr>
              <a:lstStyle/>
              <a:p>
                <a:r>
                  <a:rPr lang="en-GB" sz="2400" b="0" dirty="0"/>
                  <a:t>Simple example of overfitting with ground truth </a:t>
                </a:r>
                <a14:m>
                  <m:oMath xmlns:m="http://schemas.openxmlformats.org/officeDocument/2006/math">
                    <m:r>
                      <a:rPr lang="en-GB" sz="2400" b="0" i="1" smtClean="0">
                        <a:latin typeface="Cambria Math" panose="02040503050406030204" pitchFamily="18" charset="0"/>
                      </a:rPr>
                      <m:t>𝑦</m:t>
                    </m:r>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𝒩</m:t>
                    </m:r>
                    <m:r>
                      <a:rPr lang="en-GB" sz="2400" b="0" i="1" smtClean="0">
                        <a:latin typeface="Cambria Math" panose="02040503050406030204" pitchFamily="18" charset="0"/>
                        <a:ea typeface="Cambria Math" panose="02040503050406030204" pitchFamily="18" charset="0"/>
                      </a:rPr>
                      <m:t>(0,</m:t>
                    </m:r>
                    <m:r>
                      <a:rPr lang="en-GB" sz="2400" b="0" i="1" smtClean="0">
                        <a:latin typeface="Cambria Math" panose="02040503050406030204" pitchFamily="18" charset="0"/>
                        <a:ea typeface="Cambria Math" panose="02040503050406030204" pitchFamily="18" charset="0"/>
                      </a:rPr>
                      <m:t>𝜎</m:t>
                    </m:r>
                    <m:r>
                      <a:rPr lang="en-GB"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0" name="TextBox 9">
                <a:extLst>
                  <a:ext uri="{FF2B5EF4-FFF2-40B4-BE49-F238E27FC236}">
                    <a16:creationId xmlns:a16="http://schemas.microsoft.com/office/drawing/2014/main" id="{D11F9F02-FBFC-B345-BC1C-C70C71C82609}"/>
                  </a:ext>
                </a:extLst>
              </p:cNvPr>
              <p:cNvSpPr txBox="1">
                <a:spLocks noRot="1" noChangeAspect="1" noMove="1" noResize="1" noEditPoints="1" noAdjustHandles="1" noChangeArrowheads="1" noChangeShapeType="1" noTextEdit="1"/>
              </p:cNvSpPr>
              <p:nvPr/>
            </p:nvSpPr>
            <p:spPr>
              <a:xfrm>
                <a:off x="281402" y="6121322"/>
                <a:ext cx="8581195" cy="461665"/>
              </a:xfrm>
              <a:prstGeom prst="rect">
                <a:avLst/>
              </a:prstGeom>
              <a:blipFill>
                <a:blip r:embed="rId5"/>
                <a:stretch>
                  <a:fillRect l="-1034" t="-5405" b="-2973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DC08471-AEC4-ED44-89B3-1990CDC0D2DF}"/>
              </a:ext>
            </a:extLst>
          </p:cNvPr>
          <p:cNvSpPr txBox="1"/>
          <p:nvPr/>
        </p:nvSpPr>
        <p:spPr>
          <a:xfrm>
            <a:off x="261351" y="1739272"/>
            <a:ext cx="287258" cy="369332"/>
          </a:xfrm>
          <a:prstGeom prst="rect">
            <a:avLst/>
          </a:prstGeom>
          <a:noFill/>
        </p:spPr>
        <p:txBody>
          <a:bodyPr wrap="square" rtlCol="0">
            <a:spAutoFit/>
          </a:bodyPr>
          <a:lstStyle/>
          <a:p>
            <a:r>
              <a:rPr lang="en-US" i="1" dirty="0">
                <a:latin typeface="Times" pitchFamily="2" charset="0"/>
              </a:rPr>
              <a:t>y</a:t>
            </a:r>
          </a:p>
        </p:txBody>
      </p:sp>
      <p:sp>
        <p:nvSpPr>
          <p:cNvPr id="40" name="TextBox 39">
            <a:extLst>
              <a:ext uri="{FF2B5EF4-FFF2-40B4-BE49-F238E27FC236}">
                <a16:creationId xmlns:a16="http://schemas.microsoft.com/office/drawing/2014/main" id="{EDEA5F4B-1327-4547-BD34-D5ABE8AC02FD}"/>
              </a:ext>
            </a:extLst>
          </p:cNvPr>
          <p:cNvSpPr txBox="1"/>
          <p:nvPr/>
        </p:nvSpPr>
        <p:spPr>
          <a:xfrm>
            <a:off x="1038712" y="5464238"/>
            <a:ext cx="1319787" cy="369332"/>
          </a:xfrm>
          <a:prstGeom prst="rect">
            <a:avLst/>
          </a:prstGeom>
          <a:noFill/>
        </p:spPr>
        <p:txBody>
          <a:bodyPr wrap="square" rtlCol="0">
            <a:spAutoFit/>
          </a:bodyPr>
          <a:lstStyle/>
          <a:p>
            <a:r>
              <a:rPr lang="en-US" i="1" dirty="0">
                <a:latin typeface="Times" pitchFamily="2" charset="0"/>
              </a:rPr>
              <a:t>x  </a:t>
            </a:r>
            <a:r>
              <a:rPr lang="en-US" dirty="0">
                <a:latin typeface="+mj-lt"/>
              </a:rPr>
              <a:t>(training)</a:t>
            </a:r>
          </a:p>
        </p:txBody>
      </p:sp>
      <p:sp>
        <p:nvSpPr>
          <p:cNvPr id="45" name="TextBox 44">
            <a:extLst>
              <a:ext uri="{FF2B5EF4-FFF2-40B4-BE49-F238E27FC236}">
                <a16:creationId xmlns:a16="http://schemas.microsoft.com/office/drawing/2014/main" id="{5A90DBF8-55D6-3043-825E-DC20DA0EAF03}"/>
              </a:ext>
            </a:extLst>
          </p:cNvPr>
          <p:cNvSpPr txBox="1"/>
          <p:nvPr/>
        </p:nvSpPr>
        <p:spPr>
          <a:xfrm>
            <a:off x="3040511" y="5464238"/>
            <a:ext cx="1319787" cy="369332"/>
          </a:xfrm>
          <a:prstGeom prst="rect">
            <a:avLst/>
          </a:prstGeom>
          <a:noFill/>
        </p:spPr>
        <p:txBody>
          <a:bodyPr wrap="square" rtlCol="0">
            <a:spAutoFit/>
          </a:bodyPr>
          <a:lstStyle/>
          <a:p>
            <a:r>
              <a:rPr lang="en-US" i="1" dirty="0">
                <a:latin typeface="Times" pitchFamily="2" charset="0"/>
              </a:rPr>
              <a:t>x  </a:t>
            </a:r>
            <a:r>
              <a:rPr lang="en-US" dirty="0">
                <a:latin typeface="+mj-lt"/>
              </a:rPr>
              <a:t>(test)</a:t>
            </a:r>
          </a:p>
        </p:txBody>
      </p:sp>
      <p:sp>
        <p:nvSpPr>
          <p:cNvPr id="16" name="TextBox 15">
            <a:extLst>
              <a:ext uri="{FF2B5EF4-FFF2-40B4-BE49-F238E27FC236}">
                <a16:creationId xmlns:a16="http://schemas.microsoft.com/office/drawing/2014/main" id="{7CBA71CC-B34C-C643-A2C7-564409AA619A}"/>
              </a:ext>
            </a:extLst>
          </p:cNvPr>
          <p:cNvSpPr txBox="1"/>
          <p:nvPr/>
        </p:nvSpPr>
        <p:spPr>
          <a:xfrm>
            <a:off x="1038712" y="4129829"/>
            <a:ext cx="1211855" cy="584775"/>
          </a:xfrm>
          <a:prstGeom prst="rect">
            <a:avLst/>
          </a:prstGeom>
          <a:noFill/>
        </p:spPr>
        <p:txBody>
          <a:bodyPr wrap="square" rtlCol="0">
            <a:spAutoFit/>
          </a:bodyPr>
          <a:lstStyle/>
          <a:p>
            <a:pPr algn="ctr"/>
            <a:r>
              <a:rPr lang="en-US" sz="1600" dirty="0">
                <a:solidFill>
                  <a:schemeClr val="accent1"/>
                </a:solidFill>
              </a:rPr>
              <a:t>good fit to training</a:t>
            </a:r>
          </a:p>
        </p:txBody>
      </p:sp>
      <p:sp>
        <p:nvSpPr>
          <p:cNvPr id="54" name="TextBox 53">
            <a:extLst>
              <a:ext uri="{FF2B5EF4-FFF2-40B4-BE49-F238E27FC236}">
                <a16:creationId xmlns:a16="http://schemas.microsoft.com/office/drawing/2014/main" id="{28831B79-D153-8241-80CC-DF89533BBB2B}"/>
              </a:ext>
            </a:extLst>
          </p:cNvPr>
          <p:cNvSpPr txBox="1"/>
          <p:nvPr/>
        </p:nvSpPr>
        <p:spPr>
          <a:xfrm>
            <a:off x="2875999" y="4205675"/>
            <a:ext cx="1211855" cy="584775"/>
          </a:xfrm>
          <a:prstGeom prst="rect">
            <a:avLst/>
          </a:prstGeom>
          <a:noFill/>
        </p:spPr>
        <p:txBody>
          <a:bodyPr wrap="square" rtlCol="0">
            <a:spAutoFit/>
          </a:bodyPr>
          <a:lstStyle/>
          <a:p>
            <a:pPr algn="ctr"/>
            <a:r>
              <a:rPr lang="en-US" sz="1600" dirty="0">
                <a:solidFill>
                  <a:schemeClr val="accent1"/>
                </a:solidFill>
              </a:rPr>
              <a:t>poor fit to test</a:t>
            </a:r>
          </a:p>
        </p:txBody>
      </p:sp>
      <p:sp>
        <p:nvSpPr>
          <p:cNvPr id="57" name="TextBox 56">
            <a:extLst>
              <a:ext uri="{FF2B5EF4-FFF2-40B4-BE49-F238E27FC236}">
                <a16:creationId xmlns:a16="http://schemas.microsoft.com/office/drawing/2014/main" id="{B7A85CD4-942F-5F40-A436-1F8FCDA9E37D}"/>
              </a:ext>
            </a:extLst>
          </p:cNvPr>
          <p:cNvSpPr txBox="1"/>
          <p:nvPr/>
        </p:nvSpPr>
        <p:spPr>
          <a:xfrm>
            <a:off x="2875999" y="2828775"/>
            <a:ext cx="1211855" cy="584775"/>
          </a:xfrm>
          <a:prstGeom prst="rect">
            <a:avLst/>
          </a:prstGeom>
          <a:noFill/>
        </p:spPr>
        <p:txBody>
          <a:bodyPr wrap="square" rtlCol="0">
            <a:spAutoFit/>
          </a:bodyPr>
          <a:lstStyle/>
          <a:p>
            <a:pPr algn="ctr"/>
            <a:r>
              <a:rPr lang="en-US" sz="1600" dirty="0">
                <a:solidFill>
                  <a:schemeClr val="accent1"/>
                </a:solidFill>
              </a:rPr>
              <a:t>good fit to test</a:t>
            </a:r>
          </a:p>
        </p:txBody>
      </p:sp>
      <p:sp>
        <p:nvSpPr>
          <p:cNvPr id="23" name="TextBox 22">
            <a:extLst>
              <a:ext uri="{FF2B5EF4-FFF2-40B4-BE49-F238E27FC236}">
                <a16:creationId xmlns:a16="http://schemas.microsoft.com/office/drawing/2014/main" id="{D4EC4D7F-36DF-494B-8E37-9DE5C8671125}"/>
              </a:ext>
            </a:extLst>
          </p:cNvPr>
          <p:cNvSpPr txBox="1"/>
          <p:nvPr/>
        </p:nvSpPr>
        <p:spPr>
          <a:xfrm>
            <a:off x="261351" y="3196789"/>
            <a:ext cx="287258" cy="369332"/>
          </a:xfrm>
          <a:prstGeom prst="rect">
            <a:avLst/>
          </a:prstGeom>
          <a:noFill/>
        </p:spPr>
        <p:txBody>
          <a:bodyPr wrap="square" rtlCol="0">
            <a:spAutoFit/>
          </a:bodyPr>
          <a:lstStyle/>
          <a:p>
            <a:r>
              <a:rPr lang="en-US" i="1" dirty="0">
                <a:latin typeface="Times" pitchFamily="2" charset="0"/>
              </a:rPr>
              <a:t>y</a:t>
            </a:r>
          </a:p>
        </p:txBody>
      </p:sp>
      <p:sp>
        <p:nvSpPr>
          <p:cNvPr id="24" name="TextBox 23">
            <a:extLst>
              <a:ext uri="{FF2B5EF4-FFF2-40B4-BE49-F238E27FC236}">
                <a16:creationId xmlns:a16="http://schemas.microsoft.com/office/drawing/2014/main" id="{8C3FF80C-FDD0-B344-BD21-B7D8C9170F8A}"/>
              </a:ext>
            </a:extLst>
          </p:cNvPr>
          <p:cNvSpPr txBox="1"/>
          <p:nvPr/>
        </p:nvSpPr>
        <p:spPr>
          <a:xfrm>
            <a:off x="280583" y="4529938"/>
            <a:ext cx="287258" cy="369332"/>
          </a:xfrm>
          <a:prstGeom prst="rect">
            <a:avLst/>
          </a:prstGeom>
          <a:noFill/>
        </p:spPr>
        <p:txBody>
          <a:bodyPr wrap="square" rtlCol="0">
            <a:spAutoFit/>
          </a:bodyPr>
          <a:lstStyle/>
          <a:p>
            <a:r>
              <a:rPr lang="en-US" i="1" dirty="0">
                <a:latin typeface="Times" pitchFamily="2" charset="0"/>
              </a:rPr>
              <a:t>y</a:t>
            </a:r>
          </a:p>
        </p:txBody>
      </p:sp>
      <p:sp>
        <p:nvSpPr>
          <p:cNvPr id="25" name="TextBox 24">
            <a:extLst>
              <a:ext uri="{FF2B5EF4-FFF2-40B4-BE49-F238E27FC236}">
                <a16:creationId xmlns:a16="http://schemas.microsoft.com/office/drawing/2014/main" id="{E62F745B-019F-0340-BD13-BA27A0A63D76}"/>
              </a:ext>
            </a:extLst>
          </p:cNvPr>
          <p:cNvSpPr txBox="1"/>
          <p:nvPr/>
        </p:nvSpPr>
        <p:spPr>
          <a:xfrm>
            <a:off x="1092677" y="1362863"/>
            <a:ext cx="1211855" cy="584775"/>
          </a:xfrm>
          <a:prstGeom prst="rect">
            <a:avLst/>
          </a:prstGeom>
          <a:noFill/>
        </p:spPr>
        <p:txBody>
          <a:bodyPr wrap="square" rtlCol="0">
            <a:spAutoFit/>
          </a:bodyPr>
          <a:lstStyle/>
          <a:p>
            <a:pPr algn="ctr"/>
            <a:r>
              <a:rPr lang="en-US" sz="1600" dirty="0">
                <a:solidFill>
                  <a:schemeClr val="accent1"/>
                </a:solidFill>
              </a:rPr>
              <a:t>poor fit to training</a:t>
            </a:r>
          </a:p>
        </p:txBody>
      </p:sp>
      <p:sp>
        <p:nvSpPr>
          <p:cNvPr id="26" name="TextBox 25">
            <a:extLst>
              <a:ext uri="{FF2B5EF4-FFF2-40B4-BE49-F238E27FC236}">
                <a16:creationId xmlns:a16="http://schemas.microsoft.com/office/drawing/2014/main" id="{FBFB39FE-F4C9-B143-9983-07B162B4ADEB}"/>
              </a:ext>
            </a:extLst>
          </p:cNvPr>
          <p:cNvSpPr txBox="1"/>
          <p:nvPr/>
        </p:nvSpPr>
        <p:spPr>
          <a:xfrm>
            <a:off x="2912002" y="1384572"/>
            <a:ext cx="1211855" cy="584775"/>
          </a:xfrm>
          <a:prstGeom prst="rect">
            <a:avLst/>
          </a:prstGeom>
          <a:noFill/>
        </p:spPr>
        <p:txBody>
          <a:bodyPr wrap="square" rtlCol="0">
            <a:spAutoFit/>
          </a:bodyPr>
          <a:lstStyle/>
          <a:p>
            <a:pPr algn="ctr"/>
            <a:r>
              <a:rPr lang="en-US" sz="1600" dirty="0">
                <a:solidFill>
                  <a:schemeClr val="accent1"/>
                </a:solidFill>
              </a:rPr>
              <a:t>poor fit to test</a:t>
            </a:r>
          </a:p>
        </p:txBody>
      </p:sp>
      <p:sp>
        <p:nvSpPr>
          <p:cNvPr id="28" name="TextBox 27">
            <a:extLst>
              <a:ext uri="{FF2B5EF4-FFF2-40B4-BE49-F238E27FC236}">
                <a16:creationId xmlns:a16="http://schemas.microsoft.com/office/drawing/2014/main" id="{EB5A2528-1604-C94A-AEDC-287247147D00}"/>
              </a:ext>
            </a:extLst>
          </p:cNvPr>
          <p:cNvSpPr txBox="1"/>
          <p:nvPr/>
        </p:nvSpPr>
        <p:spPr>
          <a:xfrm>
            <a:off x="4824199" y="1446884"/>
            <a:ext cx="3813391" cy="830997"/>
          </a:xfrm>
          <a:prstGeom prst="rect">
            <a:avLst/>
          </a:prstGeom>
          <a:noFill/>
        </p:spPr>
        <p:txBody>
          <a:bodyPr wrap="square" rtlCol="0">
            <a:spAutoFit/>
          </a:bodyPr>
          <a:lstStyle/>
          <a:p>
            <a:r>
              <a:rPr lang="en-US" sz="2000" dirty="0">
                <a:solidFill>
                  <a:schemeClr val="bg1">
                    <a:lumMod val="50000"/>
                  </a:schemeClr>
                </a:solidFill>
              </a:rPr>
              <a:t>This model is </a:t>
            </a:r>
            <a:r>
              <a:rPr lang="en-US" sz="2000" b="1" dirty="0">
                <a:solidFill>
                  <a:schemeClr val="bg1">
                    <a:lumMod val="50000"/>
                  </a:schemeClr>
                </a:solidFill>
              </a:rPr>
              <a:t>underfit</a:t>
            </a:r>
            <a:r>
              <a:rPr lang="en-US" sz="2000" dirty="0">
                <a:solidFill>
                  <a:schemeClr val="bg1">
                    <a:lumMod val="50000"/>
                  </a:schemeClr>
                </a:solidFill>
              </a:rPr>
              <a:t>. It can’t capture the training or test data.</a:t>
            </a:r>
          </a:p>
          <a:p>
            <a:endParaRPr lang="en-US" sz="800" dirty="0">
              <a:solidFill>
                <a:schemeClr val="bg1">
                  <a:lumMod val="50000"/>
                </a:schemeClr>
              </a:solidFill>
            </a:endParaRPr>
          </a:p>
        </p:txBody>
      </p:sp>
      <p:sp>
        <p:nvSpPr>
          <p:cNvPr id="29" name="TextBox 28">
            <a:extLst>
              <a:ext uri="{FF2B5EF4-FFF2-40B4-BE49-F238E27FC236}">
                <a16:creationId xmlns:a16="http://schemas.microsoft.com/office/drawing/2014/main" id="{8F4C5BF4-FB20-8649-8AD9-4A5315ED07CB}"/>
              </a:ext>
            </a:extLst>
          </p:cNvPr>
          <p:cNvSpPr txBox="1"/>
          <p:nvPr/>
        </p:nvSpPr>
        <p:spPr>
          <a:xfrm>
            <a:off x="4824199" y="2827890"/>
            <a:ext cx="3813391" cy="1138773"/>
          </a:xfrm>
          <a:prstGeom prst="rect">
            <a:avLst/>
          </a:prstGeom>
          <a:noFill/>
        </p:spPr>
        <p:txBody>
          <a:bodyPr wrap="square" rtlCol="0">
            <a:spAutoFit/>
          </a:bodyPr>
          <a:lstStyle/>
          <a:p>
            <a:r>
              <a:rPr lang="en-US" sz="2000" dirty="0">
                <a:solidFill>
                  <a:schemeClr val="bg1">
                    <a:lumMod val="50000"/>
                  </a:schemeClr>
                </a:solidFill>
              </a:rPr>
              <a:t>This model </a:t>
            </a:r>
            <a:r>
              <a:rPr lang="en-US" sz="2000" b="1" dirty="0">
                <a:solidFill>
                  <a:schemeClr val="bg1">
                    <a:lumMod val="50000"/>
                  </a:schemeClr>
                </a:solidFill>
              </a:rPr>
              <a:t>fits just right</a:t>
            </a:r>
            <a:r>
              <a:rPr lang="en-US" sz="2000" dirty="0">
                <a:solidFill>
                  <a:schemeClr val="bg1">
                    <a:lumMod val="50000"/>
                  </a:schemeClr>
                </a:solidFill>
              </a:rPr>
              <a:t>. It has some training error, but fits test well</a:t>
            </a:r>
          </a:p>
          <a:p>
            <a:endParaRPr lang="en-US" sz="800" dirty="0">
              <a:solidFill>
                <a:schemeClr val="bg1">
                  <a:lumMod val="50000"/>
                </a:schemeClr>
              </a:solidFill>
            </a:endParaRPr>
          </a:p>
        </p:txBody>
      </p:sp>
      <p:sp>
        <p:nvSpPr>
          <p:cNvPr id="30" name="TextBox 29">
            <a:extLst>
              <a:ext uri="{FF2B5EF4-FFF2-40B4-BE49-F238E27FC236}">
                <a16:creationId xmlns:a16="http://schemas.microsoft.com/office/drawing/2014/main" id="{98BF74AE-A348-6B4A-9B42-43E6944B8ACE}"/>
              </a:ext>
            </a:extLst>
          </p:cNvPr>
          <p:cNvSpPr txBox="1"/>
          <p:nvPr/>
        </p:nvSpPr>
        <p:spPr>
          <a:xfrm>
            <a:off x="4824199" y="4329883"/>
            <a:ext cx="3813391" cy="1138773"/>
          </a:xfrm>
          <a:prstGeom prst="rect">
            <a:avLst/>
          </a:prstGeom>
          <a:noFill/>
        </p:spPr>
        <p:txBody>
          <a:bodyPr wrap="square" rtlCol="0">
            <a:spAutoFit/>
          </a:bodyPr>
          <a:lstStyle/>
          <a:p>
            <a:r>
              <a:rPr lang="en-US" sz="2000" dirty="0">
                <a:solidFill>
                  <a:schemeClr val="bg1">
                    <a:lumMod val="50000"/>
                  </a:schemeClr>
                </a:solidFill>
              </a:rPr>
              <a:t>This model is </a:t>
            </a:r>
            <a:r>
              <a:rPr lang="en-US" sz="2000" b="1" dirty="0">
                <a:solidFill>
                  <a:schemeClr val="bg1">
                    <a:lumMod val="50000"/>
                  </a:schemeClr>
                </a:solidFill>
              </a:rPr>
              <a:t>overfit</a:t>
            </a:r>
            <a:r>
              <a:rPr lang="en-US" sz="2000" dirty="0">
                <a:solidFill>
                  <a:schemeClr val="bg1">
                    <a:lumMod val="50000"/>
                  </a:schemeClr>
                </a:solidFill>
              </a:rPr>
              <a:t>. It captures the training data perfectly, but fails at test</a:t>
            </a:r>
          </a:p>
          <a:p>
            <a:endParaRPr lang="en-US" sz="800" dirty="0">
              <a:solidFill>
                <a:schemeClr val="bg1">
                  <a:lumMod val="50000"/>
                </a:schemeClr>
              </a:solidFill>
            </a:endParaRPr>
          </a:p>
        </p:txBody>
      </p:sp>
    </p:spTree>
    <p:extLst>
      <p:ext uri="{BB962C8B-B14F-4D97-AF65-F5344CB8AC3E}">
        <p14:creationId xmlns:p14="http://schemas.microsoft.com/office/powerpoint/2010/main" val="29911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Translation invariance</a:t>
            </a:r>
          </a:p>
        </p:txBody>
      </p:sp>
      <p:pic>
        <p:nvPicPr>
          <p:cNvPr id="7" name="Picture 6">
            <a:extLst>
              <a:ext uri="{FF2B5EF4-FFF2-40B4-BE49-F238E27FC236}">
                <a16:creationId xmlns:a16="http://schemas.microsoft.com/office/drawing/2014/main" id="{61FC68D3-73E3-9C4C-9526-A32AA27972EB}"/>
              </a:ext>
            </a:extLst>
          </p:cNvPr>
          <p:cNvPicPr>
            <a:picLocks noChangeAspect="1"/>
          </p:cNvPicPr>
          <p:nvPr/>
        </p:nvPicPr>
        <p:blipFill>
          <a:blip r:embed="rId4"/>
          <a:stretch>
            <a:fillRect/>
          </a:stretch>
        </p:blipFill>
        <p:spPr>
          <a:xfrm>
            <a:off x="297149" y="1468532"/>
            <a:ext cx="3812142" cy="4959015"/>
          </a:xfrm>
          <a:prstGeom prst="rect">
            <a:avLst/>
          </a:prstGeom>
        </p:spPr>
      </p:pic>
      <p:sp>
        <p:nvSpPr>
          <p:cNvPr id="22" name="TextBox 21">
            <a:extLst>
              <a:ext uri="{FF2B5EF4-FFF2-40B4-BE49-F238E27FC236}">
                <a16:creationId xmlns:a16="http://schemas.microsoft.com/office/drawing/2014/main" id="{BF0E71A0-E082-F145-AC57-BC7AB0D9CD16}"/>
              </a:ext>
            </a:extLst>
          </p:cNvPr>
          <p:cNvSpPr txBox="1"/>
          <p:nvPr/>
        </p:nvSpPr>
        <p:spPr>
          <a:xfrm>
            <a:off x="4416573" y="1733323"/>
            <a:ext cx="4374887" cy="4154984"/>
          </a:xfrm>
          <a:prstGeom prst="rect">
            <a:avLst/>
          </a:prstGeom>
          <a:noFill/>
        </p:spPr>
        <p:txBody>
          <a:bodyPr wrap="square" rtlCol="0">
            <a:spAutoFit/>
          </a:bodyPr>
          <a:lstStyle/>
          <a:p>
            <a:r>
              <a:rPr lang="en-US" sz="2400" dirty="0">
                <a:solidFill>
                  <a:schemeClr val="bg1">
                    <a:lumMod val="50000"/>
                  </a:schemeClr>
                </a:solidFill>
              </a:rPr>
              <a:t>Neurons in IT have large receptive fields, and will respond to objects across the visual field</a:t>
            </a:r>
          </a:p>
          <a:p>
            <a:endParaRPr lang="en-US" sz="2400" dirty="0">
              <a:solidFill>
                <a:schemeClr val="bg1">
                  <a:lumMod val="50000"/>
                </a:schemeClr>
              </a:solidFill>
            </a:endParaRPr>
          </a:p>
          <a:p>
            <a:r>
              <a:rPr lang="en-US" sz="2400" dirty="0">
                <a:solidFill>
                  <a:schemeClr val="bg1">
                    <a:lumMod val="50000"/>
                  </a:schemeClr>
                </a:solidFill>
              </a:rPr>
              <a:t>This is important, because object identity depends only partly on object location.</a:t>
            </a:r>
          </a:p>
          <a:p>
            <a:endParaRPr lang="en-US" sz="2400" dirty="0">
              <a:solidFill>
                <a:schemeClr val="bg1">
                  <a:lumMod val="50000"/>
                </a:schemeClr>
              </a:solidFill>
            </a:endParaRPr>
          </a:p>
          <a:p>
            <a:r>
              <a:rPr lang="en-US" sz="2400" dirty="0"/>
              <a:t>Fully-connected neural networks fail to show translation invariance</a:t>
            </a:r>
          </a:p>
          <a:p>
            <a:endParaRPr lang="en-US" sz="2400" dirty="0">
              <a:solidFill>
                <a:schemeClr val="bg1">
                  <a:lumMod val="50000"/>
                </a:schemeClr>
              </a:solidFill>
            </a:endParaRPr>
          </a:p>
        </p:txBody>
      </p:sp>
    </p:spTree>
    <p:extLst>
      <p:ext uri="{BB962C8B-B14F-4D97-AF65-F5344CB8AC3E}">
        <p14:creationId xmlns:p14="http://schemas.microsoft.com/office/powerpoint/2010/main" val="3417190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Convolutional neural networks</a:t>
            </a:r>
          </a:p>
        </p:txBody>
      </p:sp>
      <p:pic>
        <p:nvPicPr>
          <p:cNvPr id="15362" name="Picture 2" descr="https://adeshpande3.github.io/assets/ActivationMap.png">
            <a:extLst>
              <a:ext uri="{FF2B5EF4-FFF2-40B4-BE49-F238E27FC236}">
                <a16:creationId xmlns:a16="http://schemas.microsoft.com/office/drawing/2014/main" id="{B0877EB0-FD94-C14B-9444-6440B5B057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87"/>
          <a:stretch/>
        </p:blipFill>
        <p:spPr bwMode="auto">
          <a:xfrm>
            <a:off x="228612" y="3280669"/>
            <a:ext cx="4183643" cy="2115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791631-307E-6341-89CA-4297066A4E87}"/>
              </a:ext>
            </a:extLst>
          </p:cNvPr>
          <p:cNvPicPr>
            <a:picLocks noChangeAspect="1"/>
          </p:cNvPicPr>
          <p:nvPr/>
        </p:nvPicPr>
        <p:blipFill>
          <a:blip r:embed="rId5"/>
          <a:stretch>
            <a:fillRect/>
          </a:stretch>
        </p:blipFill>
        <p:spPr>
          <a:xfrm>
            <a:off x="337975" y="1409401"/>
            <a:ext cx="3987314" cy="1529115"/>
          </a:xfrm>
          <a:prstGeom prst="rect">
            <a:avLst/>
          </a:prstGeom>
        </p:spPr>
      </p:pic>
      <p:sp>
        <p:nvSpPr>
          <p:cNvPr id="11" name="TextBox 10">
            <a:extLst>
              <a:ext uri="{FF2B5EF4-FFF2-40B4-BE49-F238E27FC236}">
                <a16:creationId xmlns:a16="http://schemas.microsoft.com/office/drawing/2014/main" id="{3441D884-A64A-E240-BEB6-BF96567B0AAB}"/>
              </a:ext>
            </a:extLst>
          </p:cNvPr>
          <p:cNvSpPr txBox="1"/>
          <p:nvPr/>
        </p:nvSpPr>
        <p:spPr>
          <a:xfrm>
            <a:off x="4687227" y="1461115"/>
            <a:ext cx="4362679" cy="2492990"/>
          </a:xfrm>
          <a:prstGeom prst="rect">
            <a:avLst/>
          </a:prstGeom>
          <a:noFill/>
        </p:spPr>
        <p:txBody>
          <a:bodyPr wrap="square" rtlCol="0">
            <a:spAutoFit/>
          </a:bodyPr>
          <a:lstStyle/>
          <a:p>
            <a:r>
              <a:rPr lang="en-US" dirty="0">
                <a:solidFill>
                  <a:schemeClr val="bg1">
                    <a:lumMod val="50000"/>
                  </a:schemeClr>
                </a:solidFill>
              </a:rPr>
              <a:t>In the mammalian visual system, processing is convergent and cells have spatially-specific receptive fields</a:t>
            </a:r>
          </a:p>
          <a:p>
            <a:endParaRPr lang="en-US" sz="2400" dirty="0">
              <a:solidFill>
                <a:schemeClr val="bg1">
                  <a:lumMod val="50000"/>
                </a:schemeClr>
              </a:solidFill>
            </a:endParaRPr>
          </a:p>
          <a:p>
            <a:r>
              <a:rPr lang="en-US" dirty="0">
                <a:solidFill>
                  <a:schemeClr val="bg1">
                    <a:lumMod val="50000"/>
                  </a:schemeClr>
                </a:solidFill>
              </a:rPr>
              <a:t>CNNs mimic this by assuming </a:t>
            </a:r>
            <a:r>
              <a:rPr lang="en-US" dirty="0"/>
              <a:t>local filters </a:t>
            </a:r>
            <a:r>
              <a:rPr lang="en-US" dirty="0">
                <a:solidFill>
                  <a:schemeClr val="bg1">
                    <a:lumMod val="50000"/>
                  </a:schemeClr>
                </a:solidFill>
              </a:rPr>
              <a:t>- weights from a small group of input units to a single neuron in the hidden layer</a:t>
            </a:r>
            <a:endParaRPr lang="en-US" dirty="0"/>
          </a:p>
          <a:p>
            <a:endParaRPr lang="en-US" sz="2400" dirty="0">
              <a:solidFill>
                <a:schemeClr val="bg1">
                  <a:lumMod val="50000"/>
                </a:schemeClr>
              </a:solidFill>
            </a:endParaRPr>
          </a:p>
        </p:txBody>
      </p:sp>
      <p:sp>
        <p:nvSpPr>
          <p:cNvPr id="9" name="Rectangle 8">
            <a:extLst>
              <a:ext uri="{FF2B5EF4-FFF2-40B4-BE49-F238E27FC236}">
                <a16:creationId xmlns:a16="http://schemas.microsoft.com/office/drawing/2014/main" id="{1151FDC5-E6B0-F942-BB25-B2CDB8CC9D59}"/>
              </a:ext>
            </a:extLst>
          </p:cNvPr>
          <p:cNvSpPr/>
          <p:nvPr/>
        </p:nvSpPr>
        <p:spPr>
          <a:xfrm>
            <a:off x="4687227" y="3769439"/>
            <a:ext cx="4054207" cy="1477328"/>
          </a:xfrm>
          <a:prstGeom prst="rect">
            <a:avLst/>
          </a:prstGeom>
        </p:spPr>
        <p:txBody>
          <a:bodyPr wrap="square">
            <a:spAutoFit/>
          </a:bodyPr>
          <a:lstStyle/>
          <a:p>
            <a:r>
              <a:rPr lang="en-US" dirty="0">
                <a:solidFill>
                  <a:schemeClr val="bg1">
                    <a:lumMod val="50000"/>
                  </a:schemeClr>
                </a:solidFill>
              </a:rPr>
              <a:t>Each local filter (with fixed weights) is convolved with multiple overlapping positions on the input map, so that the responds at hidden unit {</a:t>
            </a:r>
            <a:r>
              <a:rPr lang="en-US" dirty="0" err="1">
                <a:solidFill>
                  <a:schemeClr val="bg1">
                    <a:lumMod val="50000"/>
                  </a:schemeClr>
                </a:solidFill>
              </a:rPr>
              <a:t>x,y</a:t>
            </a:r>
            <a:r>
              <a:rPr lang="en-US" dirty="0">
                <a:solidFill>
                  <a:schemeClr val="bg1">
                    <a:lumMod val="50000"/>
                  </a:schemeClr>
                </a:solidFill>
              </a:rPr>
              <a:t>} is now n deep, where n is the number of positions</a:t>
            </a:r>
            <a:endParaRPr lang="en-US" dirty="0"/>
          </a:p>
        </p:txBody>
      </p:sp>
      <p:sp>
        <p:nvSpPr>
          <p:cNvPr id="13" name="Rectangle 12">
            <a:extLst>
              <a:ext uri="{FF2B5EF4-FFF2-40B4-BE49-F238E27FC236}">
                <a16:creationId xmlns:a16="http://schemas.microsoft.com/office/drawing/2014/main" id="{A972687B-5817-B447-A71D-C7897CBB5732}"/>
              </a:ext>
            </a:extLst>
          </p:cNvPr>
          <p:cNvSpPr/>
          <p:nvPr/>
        </p:nvSpPr>
        <p:spPr>
          <a:xfrm>
            <a:off x="423699" y="5654101"/>
            <a:ext cx="8317735" cy="523220"/>
          </a:xfrm>
          <a:prstGeom prst="rect">
            <a:avLst/>
          </a:prstGeom>
        </p:spPr>
        <p:txBody>
          <a:bodyPr wrap="square">
            <a:spAutoFit/>
          </a:bodyPr>
          <a:lstStyle/>
          <a:p>
            <a:r>
              <a:rPr lang="en-US" sz="2800" dirty="0"/>
              <a:t>CNNs combine local filtering and global weight sharing</a:t>
            </a:r>
          </a:p>
        </p:txBody>
      </p:sp>
      <p:sp>
        <p:nvSpPr>
          <p:cNvPr id="14" name="TextBox 13">
            <a:extLst>
              <a:ext uri="{FF2B5EF4-FFF2-40B4-BE49-F238E27FC236}">
                <a16:creationId xmlns:a16="http://schemas.microsoft.com/office/drawing/2014/main" id="{02AD713A-B1A3-DC4C-8063-8B91AC7266E0}"/>
              </a:ext>
            </a:extLst>
          </p:cNvPr>
          <p:cNvSpPr txBox="1"/>
          <p:nvPr/>
        </p:nvSpPr>
        <p:spPr>
          <a:xfrm>
            <a:off x="6246267" y="6372698"/>
            <a:ext cx="2793072" cy="461665"/>
          </a:xfrm>
          <a:prstGeom prst="rect">
            <a:avLst/>
          </a:prstGeom>
          <a:noFill/>
        </p:spPr>
        <p:txBody>
          <a:bodyPr wrap="none" rtlCol="0">
            <a:spAutoFit/>
          </a:bodyPr>
          <a:lstStyle/>
          <a:p>
            <a:r>
              <a:rPr lang="en-GB" sz="2400" dirty="0" err="1"/>
              <a:t>Krizhevsky</a:t>
            </a:r>
            <a:r>
              <a:rPr lang="en-GB" sz="2400" dirty="0"/>
              <a:t> et al 2012</a:t>
            </a:r>
            <a:endParaRPr lang="en-US" sz="2400" dirty="0"/>
          </a:p>
        </p:txBody>
      </p:sp>
    </p:spTree>
    <p:extLst>
      <p:ext uri="{BB962C8B-B14F-4D97-AF65-F5344CB8AC3E}">
        <p14:creationId xmlns:p14="http://schemas.microsoft.com/office/powerpoint/2010/main" val="1670862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6451155" y="6917891"/>
            <a:ext cx="2144561" cy="369332"/>
          </a:xfrm>
          <a:prstGeom prst="rect">
            <a:avLst/>
          </a:prstGeom>
          <a:noFill/>
        </p:spPr>
        <p:txBody>
          <a:bodyPr wrap="none" rtlCol="0">
            <a:spAutoFit/>
          </a:bodyPr>
          <a:lstStyle/>
          <a:p>
            <a:r>
              <a:rPr lang="en-GB" dirty="0" err="1"/>
              <a:t>Krizhevsky</a:t>
            </a:r>
            <a:r>
              <a:rPr lang="en-GB" dirty="0"/>
              <a:t> et al 2012</a:t>
            </a:r>
            <a:endParaRPr lang="en-US" dirty="0"/>
          </a:p>
        </p:txBody>
      </p:sp>
      <p:pic>
        <p:nvPicPr>
          <p:cNvPr id="3" name="Picture 2" descr="Diagram&#10;&#10;Description automatically generated">
            <a:extLst>
              <a:ext uri="{FF2B5EF4-FFF2-40B4-BE49-F238E27FC236}">
                <a16:creationId xmlns:a16="http://schemas.microsoft.com/office/drawing/2014/main" id="{8D34483A-FEDB-73CF-D9EB-79E99CAEA9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5826" y="2896584"/>
            <a:ext cx="6614228" cy="3058652"/>
          </a:xfrm>
          <a:prstGeom prst="rect">
            <a:avLst/>
          </a:prstGeom>
        </p:spPr>
      </p:pic>
      <p:grpSp>
        <p:nvGrpSpPr>
          <p:cNvPr id="61" name="Group 60">
            <a:extLst>
              <a:ext uri="{FF2B5EF4-FFF2-40B4-BE49-F238E27FC236}">
                <a16:creationId xmlns:a16="http://schemas.microsoft.com/office/drawing/2014/main" id="{AD3733F9-EBCF-7BB7-BDA0-D9DB7DC8C661}"/>
              </a:ext>
            </a:extLst>
          </p:cNvPr>
          <p:cNvGrpSpPr/>
          <p:nvPr/>
        </p:nvGrpSpPr>
        <p:grpSpPr>
          <a:xfrm>
            <a:off x="131184" y="3700703"/>
            <a:ext cx="2948732" cy="1853920"/>
            <a:chOff x="174912" y="3791270"/>
            <a:chExt cx="3931642" cy="2471892"/>
          </a:xfrm>
        </p:grpSpPr>
        <p:sp>
          <p:nvSpPr>
            <p:cNvPr id="18" name="Rounded Rectangle 17">
              <a:extLst>
                <a:ext uri="{FF2B5EF4-FFF2-40B4-BE49-F238E27FC236}">
                  <a16:creationId xmlns:a16="http://schemas.microsoft.com/office/drawing/2014/main" id="{D5C22397-FD54-E503-8C52-3EEA035228E2}"/>
                </a:ext>
              </a:extLst>
            </p:cNvPr>
            <p:cNvSpPr/>
            <p:nvPr/>
          </p:nvSpPr>
          <p:spPr>
            <a:xfrm>
              <a:off x="174912" y="4634779"/>
              <a:ext cx="2806700" cy="162538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9" name="Picture 18">
              <a:extLst>
                <a:ext uri="{FF2B5EF4-FFF2-40B4-BE49-F238E27FC236}">
                  <a16:creationId xmlns:a16="http://schemas.microsoft.com/office/drawing/2014/main" id="{F0034BC9-0655-0110-6228-1A55F131BD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557" y="4832207"/>
              <a:ext cx="2561409" cy="982288"/>
            </a:xfrm>
            <a:prstGeom prst="rect">
              <a:avLst/>
            </a:prstGeom>
          </p:spPr>
        </p:pic>
        <p:cxnSp>
          <p:nvCxnSpPr>
            <p:cNvPr id="20" name="Straight Arrow Connector 19">
              <a:extLst>
                <a:ext uri="{FF2B5EF4-FFF2-40B4-BE49-F238E27FC236}">
                  <a16:creationId xmlns:a16="http://schemas.microsoft.com/office/drawing/2014/main" id="{755D5EE1-0427-FFC4-061F-E4CBDE5BF0C3}"/>
                </a:ext>
              </a:extLst>
            </p:cNvPr>
            <p:cNvCxnSpPr>
              <a:cxnSpLocks/>
            </p:cNvCxnSpPr>
            <p:nvPr/>
          </p:nvCxnSpPr>
          <p:spPr>
            <a:xfrm flipV="1">
              <a:off x="2891977" y="3791270"/>
              <a:ext cx="1214577" cy="924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0C7AF9E-49BD-ED2F-67AE-8B284C523169}"/>
                </a:ext>
              </a:extLst>
            </p:cNvPr>
            <p:cNvSpPr txBox="1"/>
            <p:nvPr/>
          </p:nvSpPr>
          <p:spPr>
            <a:xfrm>
              <a:off x="698200" y="5863053"/>
              <a:ext cx="1732098" cy="400109"/>
            </a:xfrm>
            <a:prstGeom prst="rect">
              <a:avLst/>
            </a:prstGeom>
            <a:noFill/>
          </p:spPr>
          <p:txBody>
            <a:bodyPr wrap="none" rtlCol="0">
              <a:spAutoFit/>
            </a:bodyPr>
            <a:lstStyle/>
            <a:p>
              <a:r>
                <a:rPr lang="en-GB" sz="1350" dirty="0"/>
                <a:t>local receptivity</a:t>
              </a:r>
            </a:p>
          </p:txBody>
        </p:sp>
      </p:grpSp>
      <p:grpSp>
        <p:nvGrpSpPr>
          <p:cNvPr id="66" name="Group 65">
            <a:extLst>
              <a:ext uri="{FF2B5EF4-FFF2-40B4-BE49-F238E27FC236}">
                <a16:creationId xmlns:a16="http://schemas.microsoft.com/office/drawing/2014/main" id="{1FB25365-8B5F-CBEC-0864-AC5F5CA53FEC}"/>
              </a:ext>
            </a:extLst>
          </p:cNvPr>
          <p:cNvGrpSpPr/>
          <p:nvPr/>
        </p:nvGrpSpPr>
        <p:grpSpPr>
          <a:xfrm>
            <a:off x="442558" y="2982310"/>
            <a:ext cx="2652944" cy="1273094"/>
            <a:chOff x="590077" y="2833412"/>
            <a:chExt cx="3537259" cy="1697459"/>
          </a:xfrm>
        </p:grpSpPr>
        <p:sp>
          <p:nvSpPr>
            <p:cNvPr id="25" name="Rounded Rectangle 24">
              <a:extLst>
                <a:ext uri="{FF2B5EF4-FFF2-40B4-BE49-F238E27FC236}">
                  <a16:creationId xmlns:a16="http://schemas.microsoft.com/office/drawing/2014/main" id="{8ECC8548-2461-9BFB-E68C-D85C5ABCDBC6}"/>
                </a:ext>
              </a:extLst>
            </p:cNvPr>
            <p:cNvSpPr/>
            <p:nvPr/>
          </p:nvSpPr>
          <p:spPr>
            <a:xfrm>
              <a:off x="590077" y="2833412"/>
              <a:ext cx="2049320" cy="1660703"/>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6" name="Picture 25" descr="A picture containing text, crossword puzzle&#10;&#10;Description automatically generated">
              <a:extLst>
                <a:ext uri="{FF2B5EF4-FFF2-40B4-BE49-F238E27FC236}">
                  <a16:creationId xmlns:a16="http://schemas.microsoft.com/office/drawing/2014/main" id="{4EF43F66-A905-8A7C-DC6F-8557215A83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397" y="2903240"/>
              <a:ext cx="1752612" cy="1279473"/>
            </a:xfrm>
            <a:prstGeom prst="rect">
              <a:avLst/>
            </a:prstGeom>
          </p:spPr>
        </p:pic>
        <p:cxnSp>
          <p:nvCxnSpPr>
            <p:cNvPr id="28" name="Straight Arrow Connector 27">
              <a:extLst>
                <a:ext uri="{FF2B5EF4-FFF2-40B4-BE49-F238E27FC236}">
                  <a16:creationId xmlns:a16="http://schemas.microsoft.com/office/drawing/2014/main" id="{7E38BC08-13FC-AE2B-9F5E-A0C997A339C7}"/>
                </a:ext>
              </a:extLst>
            </p:cNvPr>
            <p:cNvCxnSpPr>
              <a:cxnSpLocks/>
            </p:cNvCxnSpPr>
            <p:nvPr/>
          </p:nvCxnSpPr>
          <p:spPr>
            <a:xfrm>
              <a:off x="2649788" y="3117692"/>
              <a:ext cx="1477548" cy="4634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21640CAB-AD2E-000D-68AD-980FB7E037F2}"/>
                </a:ext>
              </a:extLst>
            </p:cNvPr>
            <p:cNvSpPr txBox="1"/>
            <p:nvPr/>
          </p:nvSpPr>
          <p:spPr>
            <a:xfrm>
              <a:off x="980468" y="4130762"/>
              <a:ext cx="1356184" cy="400109"/>
            </a:xfrm>
            <a:prstGeom prst="rect">
              <a:avLst/>
            </a:prstGeom>
            <a:noFill/>
          </p:spPr>
          <p:txBody>
            <a:bodyPr wrap="none" rtlCol="0">
              <a:spAutoFit/>
            </a:bodyPr>
            <a:lstStyle/>
            <a:p>
              <a:r>
                <a:rPr lang="en-GB" sz="1350" dirty="0"/>
                <a:t>convolution</a:t>
              </a:r>
            </a:p>
          </p:txBody>
        </p:sp>
      </p:grpSp>
      <p:grpSp>
        <p:nvGrpSpPr>
          <p:cNvPr id="70" name="Group 69">
            <a:extLst>
              <a:ext uri="{FF2B5EF4-FFF2-40B4-BE49-F238E27FC236}">
                <a16:creationId xmlns:a16="http://schemas.microsoft.com/office/drawing/2014/main" id="{49479D49-0A37-736C-40C5-E5D19B33EE45}"/>
              </a:ext>
            </a:extLst>
          </p:cNvPr>
          <p:cNvGrpSpPr/>
          <p:nvPr/>
        </p:nvGrpSpPr>
        <p:grpSpPr>
          <a:xfrm>
            <a:off x="1726608" y="1736697"/>
            <a:ext cx="2105025" cy="1537586"/>
            <a:chOff x="2302144" y="1172596"/>
            <a:chExt cx="2806700" cy="2050114"/>
          </a:xfrm>
        </p:grpSpPr>
        <p:cxnSp>
          <p:nvCxnSpPr>
            <p:cNvPr id="31" name="Straight Arrow Connector 30">
              <a:extLst>
                <a:ext uri="{FF2B5EF4-FFF2-40B4-BE49-F238E27FC236}">
                  <a16:creationId xmlns:a16="http://schemas.microsoft.com/office/drawing/2014/main" id="{E979AC2E-CE7B-5B32-2A40-48C83C92AC8B}"/>
                </a:ext>
              </a:extLst>
            </p:cNvPr>
            <p:cNvCxnSpPr>
              <a:cxnSpLocks/>
            </p:cNvCxnSpPr>
            <p:nvPr/>
          </p:nvCxnSpPr>
          <p:spPr>
            <a:xfrm>
              <a:off x="4106554" y="2747315"/>
              <a:ext cx="268019" cy="4753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6E4DAE40-B237-5B98-7DC6-7761E9457237}"/>
                </a:ext>
              </a:extLst>
            </p:cNvPr>
            <p:cNvGrpSpPr/>
            <p:nvPr/>
          </p:nvGrpSpPr>
          <p:grpSpPr>
            <a:xfrm>
              <a:off x="2302144" y="1172596"/>
              <a:ext cx="2806700" cy="1577688"/>
              <a:chOff x="2302144" y="1172596"/>
              <a:chExt cx="2806700" cy="1577688"/>
            </a:xfrm>
          </p:grpSpPr>
          <p:sp>
            <p:nvSpPr>
              <p:cNvPr id="47" name="Rounded Rectangle 46">
                <a:extLst>
                  <a:ext uri="{FF2B5EF4-FFF2-40B4-BE49-F238E27FC236}">
                    <a16:creationId xmlns:a16="http://schemas.microsoft.com/office/drawing/2014/main" id="{18CA07DB-D5DB-BBED-CD73-18109423D1C8}"/>
                  </a:ext>
                </a:extLst>
              </p:cNvPr>
              <p:cNvSpPr/>
              <p:nvPr/>
            </p:nvSpPr>
            <p:spPr>
              <a:xfrm>
                <a:off x="2302144" y="1172596"/>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11B5AE-771E-2E0C-5899-C0945ECB87EE}"/>
                      </a:ext>
                    </a:extLst>
                  </p:cNvPr>
                  <p:cNvSpPr txBox="1"/>
                  <p:nvPr/>
                </p:nvSpPr>
                <p:spPr>
                  <a:xfrm>
                    <a:off x="2570888" y="1332433"/>
                    <a:ext cx="2295329" cy="7830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GB" sz="1350" i="1">
                                  <a:latin typeface="Cambria Math" panose="02040503050406030204" pitchFamily="18" charset="0"/>
                                </a:rPr>
                                <m:t>𝑏</m:t>
                              </m:r>
                            </m:e>
                            <m:sub>
                              <m:r>
                                <a:rPr lang="en-GB" sz="1350" i="1">
                                  <a:latin typeface="Cambria Math" panose="02040503050406030204" pitchFamily="18" charset="0"/>
                                </a:rPr>
                                <m:t>𝑖</m:t>
                              </m:r>
                            </m:sub>
                          </m:sSub>
                          <m:r>
                            <a:rPr lang="en-GB" sz="1350" i="1">
                              <a:latin typeface="Cambria Math" panose="02040503050406030204" pitchFamily="18" charset="0"/>
                            </a:rPr>
                            <m:t>=</m:t>
                          </m:r>
                          <m:f>
                            <m:fPr>
                              <m:ctrlPr>
                                <a:rPr lang="en-GB" sz="1350" i="1">
                                  <a:latin typeface="Cambria Math" panose="02040503050406030204" pitchFamily="18" charset="0"/>
                                </a:rPr>
                              </m:ctrlPr>
                            </m:fPr>
                            <m:num>
                              <m:sSub>
                                <m:sSubPr>
                                  <m:ctrlPr>
                                    <a:rPr lang="en-GB" sz="1350" i="1">
                                      <a:latin typeface="Cambria Math" panose="02040503050406030204" pitchFamily="18" charset="0"/>
                                    </a:rPr>
                                  </m:ctrlPr>
                                </m:sSubPr>
                                <m:e>
                                  <m:r>
                                    <a:rPr lang="en-GB" sz="1350" i="1">
                                      <a:latin typeface="Cambria Math" panose="02040503050406030204" pitchFamily="18" charset="0"/>
                                    </a:rPr>
                                    <m:t>𝑎</m:t>
                                  </m:r>
                                </m:e>
                                <m:sub>
                                  <m:r>
                                    <a:rPr lang="en-GB" sz="1350" i="1">
                                      <a:latin typeface="Cambria Math" panose="02040503050406030204" pitchFamily="18" charset="0"/>
                                    </a:rPr>
                                    <m:t>𝑖</m:t>
                                  </m:r>
                                </m:sub>
                              </m:sSub>
                            </m:num>
                            <m:den>
                              <m:sSup>
                                <m:sSupPr>
                                  <m:ctrlPr>
                                    <a:rPr lang="en-GB" sz="1350" i="1">
                                      <a:latin typeface="Cambria Math" panose="02040503050406030204" pitchFamily="18" charset="0"/>
                                    </a:rPr>
                                  </m:ctrlPr>
                                </m:sSupPr>
                                <m:e>
                                  <m:d>
                                    <m:dPr>
                                      <m:ctrlPr>
                                        <a:rPr lang="en-GB" sz="1350" i="1">
                                          <a:latin typeface="Cambria Math" panose="02040503050406030204" pitchFamily="18" charset="0"/>
                                        </a:rPr>
                                      </m:ctrlPr>
                                    </m:dPr>
                                    <m:e>
                                      <m:r>
                                        <a:rPr lang="en-GB" sz="1350" i="1">
                                          <a:latin typeface="Cambria Math" panose="02040503050406030204" pitchFamily="18" charset="0"/>
                                        </a:rPr>
                                        <m:t>𝑘</m:t>
                                      </m:r>
                                      <m:r>
                                        <a:rPr lang="en-GB" sz="1350" i="1">
                                          <a:latin typeface="Cambria Math" panose="02040503050406030204" pitchFamily="18" charset="0"/>
                                        </a:rPr>
                                        <m:t>+</m:t>
                                      </m:r>
                                      <m:r>
                                        <a:rPr lang="en-GB" sz="1350" i="1">
                                          <a:latin typeface="Cambria Math" panose="02040503050406030204" pitchFamily="18" charset="0"/>
                                          <a:ea typeface="Cambria Math" panose="02040503050406030204" pitchFamily="18" charset="0"/>
                                        </a:rPr>
                                        <m:t>𝛼</m:t>
                                      </m:r>
                                      <m:r>
                                        <a:rPr lang="en-GB" sz="1350" i="1">
                                          <a:latin typeface="Cambria Math" panose="02040503050406030204" pitchFamily="18" charset="0"/>
                                          <a:ea typeface="Cambria Math" panose="02040503050406030204" pitchFamily="18" charset="0"/>
                                        </a:rPr>
                                        <m:t>∙</m:t>
                                      </m:r>
                                      <m:nary>
                                        <m:naryPr>
                                          <m:chr m:val="∑"/>
                                          <m:subHide m:val="on"/>
                                          <m:supHide m:val="on"/>
                                          <m:ctrlPr>
                                            <a:rPr lang="en-GB" sz="1350" i="1">
                                              <a:latin typeface="Cambria Math" panose="02040503050406030204" pitchFamily="18" charset="0"/>
                                            </a:rPr>
                                          </m:ctrlPr>
                                        </m:naryPr>
                                        <m:sub/>
                                        <m:sup/>
                                        <m:e>
                                          <m:sSubSup>
                                            <m:sSubSupPr>
                                              <m:ctrlPr>
                                                <a:rPr lang="en-GB" sz="1350" i="1">
                                                  <a:latin typeface="Cambria Math" panose="02040503050406030204" pitchFamily="18" charset="0"/>
                                                </a:rPr>
                                              </m:ctrlPr>
                                            </m:sSubSupPr>
                                            <m:e>
                                              <m:r>
                                                <a:rPr lang="en-GB" sz="1350" i="1">
                                                  <a:latin typeface="Cambria Math" panose="02040503050406030204" pitchFamily="18" charset="0"/>
                                                </a:rPr>
                                                <m:t>𝑎</m:t>
                                              </m:r>
                                            </m:e>
                                            <m:sub>
                                              <m:r>
                                                <a:rPr lang="en-GB" sz="1350" i="1">
                                                  <a:latin typeface="Cambria Math" panose="02040503050406030204" pitchFamily="18" charset="0"/>
                                                </a:rPr>
                                                <m:t>𝑗</m:t>
                                              </m:r>
                                            </m:sub>
                                            <m:sup>
                                              <m:r>
                                                <a:rPr lang="en-GB" sz="1350" i="1">
                                                  <a:latin typeface="Cambria Math" panose="02040503050406030204" pitchFamily="18" charset="0"/>
                                                </a:rPr>
                                                <m:t>2</m:t>
                                              </m:r>
                                            </m:sup>
                                          </m:sSubSup>
                                        </m:e>
                                      </m:nary>
                                    </m:e>
                                  </m:d>
                                </m:e>
                                <m:sup>
                                  <m:r>
                                    <a:rPr lang="en-GB" sz="1350" i="1">
                                      <a:latin typeface="Cambria Math" panose="02040503050406030204" pitchFamily="18" charset="0"/>
                                      <a:ea typeface="Cambria Math" panose="02040503050406030204" pitchFamily="18" charset="0"/>
                                    </a:rPr>
                                    <m:t>𝛽</m:t>
                                  </m:r>
                                </m:sup>
                              </m:sSup>
                            </m:den>
                          </m:f>
                        </m:oMath>
                      </m:oMathPara>
                    </a14:m>
                    <a:endParaRPr lang="en-US" sz="1350" dirty="0"/>
                  </a:p>
                </p:txBody>
              </p:sp>
            </mc:Choice>
            <mc:Fallback xmlns="">
              <p:sp>
                <p:nvSpPr>
                  <p:cNvPr id="49" name="TextBox 48">
                    <a:extLst>
                      <a:ext uri="{FF2B5EF4-FFF2-40B4-BE49-F238E27FC236}">
                        <a16:creationId xmlns:a16="http://schemas.microsoft.com/office/drawing/2014/main" id="{A311B5AE-771E-2E0C-5899-C0945ECB87EE}"/>
                      </a:ext>
                    </a:extLst>
                  </p:cNvPr>
                  <p:cNvSpPr txBox="1">
                    <a:spLocks noRot="1" noChangeAspect="1" noMove="1" noResize="1" noEditPoints="1" noAdjustHandles="1" noChangeArrowheads="1" noChangeShapeType="1" noTextEdit="1"/>
                  </p:cNvSpPr>
                  <p:nvPr/>
                </p:nvSpPr>
                <p:spPr>
                  <a:xfrm>
                    <a:off x="2570888" y="1332433"/>
                    <a:ext cx="2295329" cy="783036"/>
                  </a:xfrm>
                  <a:prstGeom prst="rect">
                    <a:avLst/>
                  </a:prstGeom>
                  <a:blipFill>
                    <a:blip r:embed="rId6"/>
                    <a:stretch>
                      <a:fillRect t="-12766" b="-82979"/>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64AB783-E531-7B2F-1D3C-E11923DCAB6F}"/>
                  </a:ext>
                </a:extLst>
              </p:cNvPr>
              <p:cNvSpPr txBox="1"/>
              <p:nvPr/>
            </p:nvSpPr>
            <p:spPr>
              <a:xfrm>
                <a:off x="2629007" y="2325220"/>
                <a:ext cx="2291568" cy="400109"/>
              </a:xfrm>
              <a:prstGeom prst="rect">
                <a:avLst/>
              </a:prstGeom>
              <a:noFill/>
            </p:spPr>
            <p:txBody>
              <a:bodyPr wrap="none" rtlCol="0">
                <a:spAutoFit/>
              </a:bodyPr>
              <a:lstStyle/>
              <a:p>
                <a:r>
                  <a:rPr lang="en-GB" sz="1350" dirty="0"/>
                  <a:t>divisive normalisation</a:t>
                </a:r>
              </a:p>
            </p:txBody>
          </p:sp>
        </p:grpSp>
      </p:grpSp>
      <p:grpSp>
        <p:nvGrpSpPr>
          <p:cNvPr id="68" name="Group 67">
            <a:extLst>
              <a:ext uri="{FF2B5EF4-FFF2-40B4-BE49-F238E27FC236}">
                <a16:creationId xmlns:a16="http://schemas.microsoft.com/office/drawing/2014/main" id="{61D2EEB9-5DC5-7554-0222-20D47E83A60C}"/>
              </a:ext>
            </a:extLst>
          </p:cNvPr>
          <p:cNvGrpSpPr/>
          <p:nvPr/>
        </p:nvGrpSpPr>
        <p:grpSpPr>
          <a:xfrm>
            <a:off x="3916380" y="1721111"/>
            <a:ext cx="2105025" cy="1821994"/>
            <a:chOff x="5221840" y="1151814"/>
            <a:chExt cx="2806700" cy="2429325"/>
          </a:xfrm>
        </p:grpSpPr>
        <p:sp>
          <p:nvSpPr>
            <p:cNvPr id="51" name="Rounded Rectangle 50">
              <a:extLst>
                <a:ext uri="{FF2B5EF4-FFF2-40B4-BE49-F238E27FC236}">
                  <a16:creationId xmlns:a16="http://schemas.microsoft.com/office/drawing/2014/main" id="{7D5D9BA1-DB5A-7AD5-A8DC-1D7838129EDA}"/>
                </a:ext>
              </a:extLst>
            </p:cNvPr>
            <p:cNvSpPr/>
            <p:nvPr/>
          </p:nvSpPr>
          <p:spPr>
            <a:xfrm>
              <a:off x="5221840"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54" name="Straight Arrow Connector 53">
              <a:extLst>
                <a:ext uri="{FF2B5EF4-FFF2-40B4-BE49-F238E27FC236}">
                  <a16:creationId xmlns:a16="http://schemas.microsoft.com/office/drawing/2014/main" id="{A852E46A-3FF6-5E12-3454-B865220380E9}"/>
                </a:ext>
              </a:extLst>
            </p:cNvPr>
            <p:cNvCxnSpPr>
              <a:cxnSpLocks/>
            </p:cNvCxnSpPr>
            <p:nvPr/>
          </p:nvCxnSpPr>
          <p:spPr>
            <a:xfrm flipH="1">
              <a:off x="5808624" y="2729502"/>
              <a:ext cx="384358" cy="8516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E54B6C8B-E406-52FA-D23E-4CDFF846DC5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77588" y="1235346"/>
              <a:ext cx="2402050" cy="1098080"/>
            </a:xfrm>
            <a:prstGeom prst="rect">
              <a:avLst/>
            </a:prstGeom>
          </p:spPr>
        </p:pic>
        <p:sp>
          <p:nvSpPr>
            <p:cNvPr id="64" name="TextBox 63">
              <a:extLst>
                <a:ext uri="{FF2B5EF4-FFF2-40B4-BE49-F238E27FC236}">
                  <a16:creationId xmlns:a16="http://schemas.microsoft.com/office/drawing/2014/main" id="{DAB2283B-B967-71F9-3A8B-CEFA1718E494}"/>
                </a:ext>
              </a:extLst>
            </p:cNvPr>
            <p:cNvSpPr txBox="1"/>
            <p:nvPr/>
          </p:nvSpPr>
          <p:spPr>
            <a:xfrm>
              <a:off x="5410143" y="2325221"/>
              <a:ext cx="2589940" cy="400109"/>
            </a:xfrm>
            <a:prstGeom prst="rect">
              <a:avLst/>
            </a:prstGeom>
            <a:noFill/>
          </p:spPr>
          <p:txBody>
            <a:bodyPr wrap="none" rtlCol="0">
              <a:spAutoFit/>
            </a:bodyPr>
            <a:lstStyle/>
            <a:p>
              <a:r>
                <a:rPr lang="en-GB" sz="1350" dirty="0"/>
                <a:t>dimensionality reduction</a:t>
              </a:r>
            </a:p>
          </p:txBody>
        </p:sp>
      </p:grpSp>
      <p:grpSp>
        <p:nvGrpSpPr>
          <p:cNvPr id="69" name="Group 68">
            <a:extLst>
              <a:ext uri="{FF2B5EF4-FFF2-40B4-BE49-F238E27FC236}">
                <a16:creationId xmlns:a16="http://schemas.microsoft.com/office/drawing/2014/main" id="{E0FBA939-DFCC-8D7A-B48C-286A68077009}"/>
              </a:ext>
            </a:extLst>
          </p:cNvPr>
          <p:cNvGrpSpPr/>
          <p:nvPr/>
        </p:nvGrpSpPr>
        <p:grpSpPr>
          <a:xfrm>
            <a:off x="5689023" y="1721111"/>
            <a:ext cx="2538285" cy="1648201"/>
            <a:chOff x="7585364" y="1151814"/>
            <a:chExt cx="3384380" cy="2197601"/>
          </a:xfrm>
        </p:grpSpPr>
        <p:sp>
          <p:nvSpPr>
            <p:cNvPr id="22" name="Rounded Rectangle 21">
              <a:extLst>
                <a:ext uri="{FF2B5EF4-FFF2-40B4-BE49-F238E27FC236}">
                  <a16:creationId xmlns:a16="http://schemas.microsoft.com/office/drawing/2014/main" id="{2E0FA856-8676-36B6-0A04-6A5EF333F977}"/>
                </a:ext>
              </a:extLst>
            </p:cNvPr>
            <p:cNvSpPr/>
            <p:nvPr/>
          </p:nvSpPr>
          <p:spPr>
            <a:xfrm>
              <a:off x="8163044"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3" name="Picture 22" descr="Diagram&#10;&#10;Description automatically generated">
              <a:extLst>
                <a:ext uri="{FF2B5EF4-FFF2-40B4-BE49-F238E27FC236}">
                  <a16:creationId xmlns:a16="http://schemas.microsoft.com/office/drawing/2014/main" id="{E789B59A-D388-0E84-F076-90C578081AD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51288" y="1235346"/>
              <a:ext cx="2139648" cy="1054924"/>
            </a:xfrm>
            <a:prstGeom prst="rect">
              <a:avLst/>
            </a:prstGeom>
          </p:spPr>
        </p:pic>
        <p:cxnSp>
          <p:nvCxnSpPr>
            <p:cNvPr id="37" name="Straight Arrow Connector 36">
              <a:extLst>
                <a:ext uri="{FF2B5EF4-FFF2-40B4-BE49-F238E27FC236}">
                  <a16:creationId xmlns:a16="http://schemas.microsoft.com/office/drawing/2014/main" id="{5F340754-95DC-3248-C726-008B3425205C}"/>
                </a:ext>
              </a:extLst>
            </p:cNvPr>
            <p:cNvCxnSpPr>
              <a:cxnSpLocks/>
            </p:cNvCxnSpPr>
            <p:nvPr/>
          </p:nvCxnSpPr>
          <p:spPr>
            <a:xfrm flipH="1">
              <a:off x="7585364" y="2729502"/>
              <a:ext cx="880801" cy="6199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ABF7E667-AEE0-2D7A-8447-7F99ABB03262}"/>
                </a:ext>
              </a:extLst>
            </p:cNvPr>
            <p:cNvSpPr txBox="1"/>
            <p:nvPr/>
          </p:nvSpPr>
          <p:spPr>
            <a:xfrm>
              <a:off x="8783639" y="2333426"/>
              <a:ext cx="1737656" cy="400109"/>
            </a:xfrm>
            <a:prstGeom prst="rect">
              <a:avLst/>
            </a:prstGeom>
            <a:noFill/>
          </p:spPr>
          <p:txBody>
            <a:bodyPr wrap="none" rtlCol="0">
              <a:spAutoFit/>
            </a:bodyPr>
            <a:lstStyle/>
            <a:p>
              <a:r>
                <a:rPr lang="en-GB" sz="1350" dirty="0" err="1"/>
                <a:t>layerwise</a:t>
              </a:r>
              <a:r>
                <a:rPr lang="en-GB" sz="1350" dirty="0"/>
                <a:t> depth</a:t>
              </a:r>
            </a:p>
          </p:txBody>
        </p:sp>
      </p:grpSp>
      <p:sp>
        <p:nvSpPr>
          <p:cNvPr id="2" name="Rectangle 2">
            <a:extLst>
              <a:ext uri="{FF2B5EF4-FFF2-40B4-BE49-F238E27FC236}">
                <a16:creationId xmlns:a16="http://schemas.microsoft.com/office/drawing/2014/main" id="{0822D060-1CB3-217C-426E-7860519366F7}"/>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4" name="Picture 3">
            <a:extLst>
              <a:ext uri="{FF2B5EF4-FFF2-40B4-BE49-F238E27FC236}">
                <a16:creationId xmlns:a16="http://schemas.microsoft.com/office/drawing/2014/main" id="{221BDE58-C9B1-54B6-C324-B4E1D1EB7121}"/>
              </a:ext>
            </a:extLst>
          </p:cNvPr>
          <p:cNvPicPr>
            <a:picLocks noChangeAspect="1"/>
          </p:cNvPicPr>
          <p:nvPr/>
        </p:nvPicPr>
        <p:blipFill>
          <a:blip r:embed="rId9"/>
          <a:stretch>
            <a:fillRect/>
          </a:stretch>
        </p:blipFill>
        <p:spPr>
          <a:xfrm>
            <a:off x="8091631" y="0"/>
            <a:ext cx="1052370" cy="1052370"/>
          </a:xfrm>
          <a:prstGeom prst="rect">
            <a:avLst/>
          </a:prstGeom>
        </p:spPr>
      </p:pic>
      <p:sp>
        <p:nvSpPr>
          <p:cNvPr id="5" name="Rectangle 3">
            <a:extLst>
              <a:ext uri="{FF2B5EF4-FFF2-40B4-BE49-F238E27FC236}">
                <a16:creationId xmlns:a16="http://schemas.microsoft.com/office/drawing/2014/main" id="{B036C0EB-E993-5A36-5619-D772537B8268}"/>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Convolutional Neural Networks</a:t>
            </a:r>
          </a:p>
        </p:txBody>
      </p:sp>
    </p:spTree>
    <p:extLst>
      <p:ext uri="{BB962C8B-B14F-4D97-AF65-F5344CB8AC3E}">
        <p14:creationId xmlns:p14="http://schemas.microsoft.com/office/powerpoint/2010/main" val="286800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6451155" y="6917891"/>
            <a:ext cx="2144561" cy="369332"/>
          </a:xfrm>
          <a:prstGeom prst="rect">
            <a:avLst/>
          </a:prstGeom>
          <a:noFill/>
        </p:spPr>
        <p:txBody>
          <a:bodyPr wrap="none" rtlCol="0">
            <a:spAutoFit/>
          </a:bodyPr>
          <a:lstStyle/>
          <a:p>
            <a:r>
              <a:rPr lang="en-GB" dirty="0" err="1"/>
              <a:t>Krizhevsky</a:t>
            </a:r>
            <a:r>
              <a:rPr lang="en-GB" dirty="0"/>
              <a:t> et al 2012</a:t>
            </a:r>
            <a:endParaRPr lang="en-US" dirty="0"/>
          </a:p>
        </p:txBody>
      </p:sp>
      <p:pic>
        <p:nvPicPr>
          <p:cNvPr id="33" name="Picture 2" descr="Related image">
            <a:extLst>
              <a:ext uri="{FF2B5EF4-FFF2-40B4-BE49-F238E27FC236}">
                <a16:creationId xmlns:a16="http://schemas.microsoft.com/office/drawing/2014/main" id="{D5A34011-04FA-F194-ADC2-588B7E5F3E2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6078" y="1840026"/>
            <a:ext cx="3366655" cy="3366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dog, mammal&#10;&#10;Description automatically generated">
            <a:extLst>
              <a:ext uri="{FF2B5EF4-FFF2-40B4-BE49-F238E27FC236}">
                <a16:creationId xmlns:a16="http://schemas.microsoft.com/office/drawing/2014/main" id="{2E5CF57A-EE13-B288-348A-A4D190CAE0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1634" y="1840027"/>
            <a:ext cx="3223478" cy="1718174"/>
          </a:xfrm>
          <a:prstGeom prst="rect">
            <a:avLst/>
          </a:prstGeom>
        </p:spPr>
      </p:pic>
      <p:sp>
        <p:nvSpPr>
          <p:cNvPr id="5" name="TextBox 4">
            <a:extLst>
              <a:ext uri="{FF2B5EF4-FFF2-40B4-BE49-F238E27FC236}">
                <a16:creationId xmlns:a16="http://schemas.microsoft.com/office/drawing/2014/main" id="{001E02D6-892C-EAFB-392F-1AA6C3A2FE9D}"/>
              </a:ext>
            </a:extLst>
          </p:cNvPr>
          <p:cNvSpPr txBox="1"/>
          <p:nvPr/>
        </p:nvSpPr>
        <p:spPr>
          <a:xfrm>
            <a:off x="374072" y="5314951"/>
            <a:ext cx="3477170" cy="415498"/>
          </a:xfrm>
          <a:prstGeom prst="rect">
            <a:avLst/>
          </a:prstGeom>
          <a:noFill/>
        </p:spPr>
        <p:txBody>
          <a:bodyPr wrap="none" rtlCol="0">
            <a:spAutoFit/>
          </a:bodyPr>
          <a:lstStyle/>
          <a:p>
            <a:r>
              <a:rPr lang="en-GB" sz="2100" dirty="0"/>
              <a:t>Over 6 million labelled images</a:t>
            </a:r>
          </a:p>
        </p:txBody>
      </p:sp>
      <p:pic>
        <p:nvPicPr>
          <p:cNvPr id="7" name="Picture 6" descr="Graphical user interface, website&#10;&#10;Description automatically generated">
            <a:extLst>
              <a:ext uri="{FF2B5EF4-FFF2-40B4-BE49-F238E27FC236}">
                <a16:creationId xmlns:a16="http://schemas.microsoft.com/office/drawing/2014/main" id="{98441635-003E-52DD-39D3-8F2D76638A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82668" y="3691576"/>
            <a:ext cx="3223478" cy="1649048"/>
          </a:xfrm>
          <a:prstGeom prst="rect">
            <a:avLst/>
          </a:prstGeom>
        </p:spPr>
      </p:pic>
      <p:pic>
        <p:nvPicPr>
          <p:cNvPr id="9" name="Picture 8" descr="Chart&#10;&#10;Description automatically generated">
            <a:extLst>
              <a:ext uri="{FF2B5EF4-FFF2-40B4-BE49-F238E27FC236}">
                <a16:creationId xmlns:a16="http://schemas.microsoft.com/office/drawing/2014/main" id="{F0A43948-5123-58EC-B85C-0936A0FC8C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7150" y="2291936"/>
            <a:ext cx="8214014" cy="2563702"/>
          </a:xfrm>
          <a:prstGeom prst="roundRect">
            <a:avLst/>
          </a:prstGeom>
          <a:ln w="38100">
            <a:solidFill>
              <a:schemeClr val="tx1"/>
            </a:solidFill>
          </a:ln>
        </p:spPr>
      </p:pic>
      <p:sp>
        <p:nvSpPr>
          <p:cNvPr id="2" name="Rectangle 2">
            <a:extLst>
              <a:ext uri="{FF2B5EF4-FFF2-40B4-BE49-F238E27FC236}">
                <a16:creationId xmlns:a16="http://schemas.microsoft.com/office/drawing/2014/main" id="{D34D7C98-73B0-4293-5222-C2781B5067BF}"/>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3" name="Picture 2">
            <a:extLst>
              <a:ext uri="{FF2B5EF4-FFF2-40B4-BE49-F238E27FC236}">
                <a16:creationId xmlns:a16="http://schemas.microsoft.com/office/drawing/2014/main" id="{63C3EACD-1516-CCF8-1D40-81D130DF066B}"/>
              </a:ext>
            </a:extLst>
          </p:cNvPr>
          <p:cNvPicPr>
            <a:picLocks noChangeAspect="1"/>
          </p:cNvPicPr>
          <p:nvPr/>
        </p:nvPicPr>
        <p:blipFill>
          <a:blip r:embed="rId7"/>
          <a:stretch>
            <a:fillRect/>
          </a:stretch>
        </p:blipFill>
        <p:spPr>
          <a:xfrm>
            <a:off x="8091631" y="0"/>
            <a:ext cx="1052370" cy="1052370"/>
          </a:xfrm>
          <a:prstGeom prst="rect">
            <a:avLst/>
          </a:prstGeom>
        </p:spPr>
      </p:pic>
      <p:sp>
        <p:nvSpPr>
          <p:cNvPr id="6" name="Rectangle 3">
            <a:extLst>
              <a:ext uri="{FF2B5EF4-FFF2-40B4-BE49-F238E27FC236}">
                <a16:creationId xmlns:a16="http://schemas.microsoft.com/office/drawing/2014/main" id="{3BFC4E5A-6331-CDBE-91C7-EA8EE3545651}"/>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err="1">
                <a:latin typeface="Calibri" charset="0"/>
              </a:rPr>
              <a:t>Imagenet</a:t>
            </a:r>
            <a:endParaRPr lang="en-GB" sz="3600" dirty="0">
              <a:latin typeface="Calibri" charset="0"/>
            </a:endParaRPr>
          </a:p>
        </p:txBody>
      </p:sp>
    </p:spTree>
    <p:extLst>
      <p:ext uri="{BB962C8B-B14F-4D97-AF65-F5344CB8AC3E}">
        <p14:creationId xmlns:p14="http://schemas.microsoft.com/office/powerpoint/2010/main" val="114253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EB545A6-EFCE-5201-372E-EE51C285BFCD}"/>
              </a:ext>
            </a:extLst>
          </p:cNvPr>
          <p:cNvPicPr>
            <a:picLocks noChangeAspect="1"/>
          </p:cNvPicPr>
          <p:nvPr/>
        </p:nvPicPr>
        <p:blipFill rotWithShape="1">
          <a:blip r:embed="rId3" cstate="email">
            <a:alphaModFix amt="71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622015" y="1953877"/>
            <a:ext cx="2553965" cy="2666666"/>
          </a:xfrm>
          <a:prstGeom prst="roundRect">
            <a:avLst/>
          </a:prstGeom>
          <a:ln>
            <a:noFill/>
          </a:ln>
          <a:effectLst>
            <a:softEdge rad="112500"/>
          </a:effectLst>
        </p:spPr>
      </p:pic>
      <p:pic>
        <p:nvPicPr>
          <p:cNvPr id="24" name="Picture 23">
            <a:extLst>
              <a:ext uri="{FF2B5EF4-FFF2-40B4-BE49-F238E27FC236}">
                <a16:creationId xmlns:a16="http://schemas.microsoft.com/office/drawing/2014/main" id="{83D7E037-DE6D-4769-6868-DB8746528090}"/>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4271646" y="2148464"/>
            <a:ext cx="3635849" cy="2754161"/>
          </a:xfrm>
          <a:prstGeom prst="rect">
            <a:avLst/>
          </a:prstGeom>
        </p:spPr>
      </p:pic>
      <p:sp>
        <p:nvSpPr>
          <p:cNvPr id="26" name="Right Arrow 25">
            <a:extLst>
              <a:ext uri="{FF2B5EF4-FFF2-40B4-BE49-F238E27FC236}">
                <a16:creationId xmlns:a16="http://schemas.microsoft.com/office/drawing/2014/main" id="{D3BB97D6-DDF7-85AF-8099-A7D0D498E463}"/>
              </a:ext>
            </a:extLst>
          </p:cNvPr>
          <p:cNvSpPr/>
          <p:nvPr/>
        </p:nvSpPr>
        <p:spPr>
          <a:xfrm>
            <a:off x="3305474" y="3262623"/>
            <a:ext cx="867653" cy="525843"/>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A1930-6BD8-77D0-FEDA-849697BB5A27}"/>
                  </a:ext>
                </a:extLst>
              </p:cNvPr>
              <p:cNvSpPr txBox="1"/>
              <p:nvPr/>
            </p:nvSpPr>
            <p:spPr>
              <a:xfrm>
                <a:off x="3517252" y="3306970"/>
                <a:ext cx="39639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100" i="1">
                          <a:latin typeface="Cambria Math" panose="02040503050406030204" pitchFamily="18" charset="0"/>
                        </a:rPr>
                        <m:t>𝑥</m:t>
                      </m:r>
                    </m:oMath>
                  </m:oMathPara>
                </a14:m>
                <a:endParaRPr lang="en-GB" sz="2100" dirty="0"/>
              </a:p>
            </p:txBody>
          </p:sp>
        </mc:Choice>
        <mc:Fallback xmlns="">
          <p:sp>
            <p:nvSpPr>
              <p:cNvPr id="32" name="TextBox 31">
                <a:extLst>
                  <a:ext uri="{FF2B5EF4-FFF2-40B4-BE49-F238E27FC236}">
                    <a16:creationId xmlns:a16="http://schemas.microsoft.com/office/drawing/2014/main" id="{BAAA1930-6BD8-77D0-FEDA-849697BB5A27}"/>
                  </a:ext>
                </a:extLst>
              </p:cNvPr>
              <p:cNvSpPr txBox="1">
                <a:spLocks noRot="1" noChangeAspect="1" noMove="1" noResize="1" noEditPoints="1" noAdjustHandles="1" noChangeArrowheads="1" noChangeShapeType="1" noTextEdit="1"/>
              </p:cNvSpPr>
              <p:nvPr/>
            </p:nvSpPr>
            <p:spPr>
              <a:xfrm>
                <a:off x="3517252" y="3306970"/>
                <a:ext cx="396391" cy="415498"/>
              </a:xfrm>
              <a:prstGeom prst="rect">
                <a:avLst/>
              </a:prstGeom>
              <a:blipFill>
                <a:blip r:embed="rId7"/>
                <a:stretch>
                  <a:fillRect/>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43140E65-6361-40C8-A41B-94964F586328}"/>
              </a:ext>
            </a:extLst>
          </p:cNvPr>
          <p:cNvGrpSpPr/>
          <p:nvPr/>
        </p:nvGrpSpPr>
        <p:grpSpPr>
          <a:xfrm>
            <a:off x="4743423" y="1729158"/>
            <a:ext cx="4316868" cy="1613983"/>
            <a:chOff x="6324563" y="1162544"/>
            <a:chExt cx="5755824" cy="2151977"/>
          </a:xfrm>
        </p:grpSpPr>
        <p:sp>
          <p:nvSpPr>
            <p:cNvPr id="14" name="Freeform 13">
              <a:extLst>
                <a:ext uri="{FF2B5EF4-FFF2-40B4-BE49-F238E27FC236}">
                  <a16:creationId xmlns:a16="http://schemas.microsoft.com/office/drawing/2014/main" id="{9926CAA0-D99E-E93D-A72C-8E83D5EB1B5D}"/>
                </a:ext>
              </a:extLst>
            </p:cNvPr>
            <p:cNvSpPr/>
            <p:nvPr/>
          </p:nvSpPr>
          <p:spPr>
            <a:xfrm rot="19750398">
              <a:off x="6324563" y="2441436"/>
              <a:ext cx="2599245" cy="868257"/>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8" name="Picture 17">
              <a:extLst>
                <a:ext uri="{FF2B5EF4-FFF2-40B4-BE49-F238E27FC236}">
                  <a16:creationId xmlns:a16="http://schemas.microsoft.com/office/drawing/2014/main" id="{B1726ABC-5748-E560-28CF-9B71EF76185C}"/>
                </a:ext>
              </a:extLst>
            </p:cNvPr>
            <p:cNvPicPr>
              <a:picLocks noChangeAspect="1"/>
            </p:cNvPicPr>
            <p:nvPr/>
          </p:nvPicPr>
          <p:blipFill rotWithShape="1">
            <a:blip r:embed="rId8" cstate="email">
              <a:alphaModFix amt="35000"/>
              <a:extLst>
                <a:ext uri="{28A0092B-C50C-407E-A947-70E740481C1C}">
                  <a14:useLocalDpi xmlns:a14="http://schemas.microsoft.com/office/drawing/2010/main"/>
                </a:ext>
              </a:extLst>
            </a:blip>
            <a:srcRect/>
            <a:stretch/>
          </p:blipFill>
          <p:spPr>
            <a:xfrm>
              <a:off x="9344612" y="1162544"/>
              <a:ext cx="1891056" cy="2044822"/>
            </a:xfrm>
            <a:prstGeom prst="roundRect">
              <a:avLst/>
            </a:prstGeom>
            <a:ln>
              <a:noFill/>
            </a:ln>
            <a:effectLst>
              <a:softEdge rad="112500"/>
            </a:effectLst>
          </p:spPr>
        </p:pic>
        <p:pic>
          <p:nvPicPr>
            <p:cNvPr id="19" name="Picture 18">
              <a:extLst>
                <a:ext uri="{FF2B5EF4-FFF2-40B4-BE49-F238E27FC236}">
                  <a16:creationId xmlns:a16="http://schemas.microsoft.com/office/drawing/2014/main" id="{AA4378E8-069C-1FEF-1D28-4D76306E94A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166739" y="1873427"/>
              <a:ext cx="701578" cy="887538"/>
            </a:xfrm>
            <a:prstGeom prst="rect">
              <a:avLst/>
            </a:prstGeom>
          </p:spPr>
        </p:pic>
        <p:sp>
          <p:nvSpPr>
            <p:cNvPr id="31" name="Oval 30">
              <a:extLst>
                <a:ext uri="{FF2B5EF4-FFF2-40B4-BE49-F238E27FC236}">
                  <a16:creationId xmlns:a16="http://schemas.microsoft.com/office/drawing/2014/main" id="{7238F270-4217-4B38-5186-8AC85DFF1FB4}"/>
                </a:ext>
              </a:extLst>
            </p:cNvPr>
            <p:cNvSpPr/>
            <p:nvPr/>
          </p:nvSpPr>
          <p:spPr>
            <a:xfrm>
              <a:off x="7735727" y="2184955"/>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AE82AE1-D1E9-C1C6-08E3-82E90E4B8A4F}"/>
                    </a:ext>
                  </a:extLst>
                </p:cNvPr>
                <p:cNvSpPr txBox="1"/>
                <p:nvPr/>
              </p:nvSpPr>
              <p:spPr>
                <a:xfrm>
                  <a:off x="7776991" y="2204685"/>
                  <a:ext cx="646245"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35" name="TextBox 34">
                  <a:extLst>
                    <a:ext uri="{FF2B5EF4-FFF2-40B4-BE49-F238E27FC236}">
                      <a16:creationId xmlns:a16="http://schemas.microsoft.com/office/drawing/2014/main" id="{EAE82AE1-D1E9-C1C6-08E3-82E90E4B8A4F}"/>
                    </a:ext>
                  </a:extLst>
                </p:cNvPr>
                <p:cNvSpPr txBox="1">
                  <a:spLocks noRot="1" noChangeAspect="1" noMove="1" noResize="1" noEditPoints="1" noAdjustHandles="1" noChangeArrowheads="1" noChangeShapeType="1" noTextEdit="1"/>
                </p:cNvSpPr>
                <p:nvPr/>
              </p:nvSpPr>
              <p:spPr>
                <a:xfrm>
                  <a:off x="7776991" y="2204685"/>
                  <a:ext cx="646245" cy="553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C72027-05D9-B57F-8FC8-56BD6AD106D5}"/>
                    </a:ext>
                  </a:extLst>
                </p:cNvPr>
                <p:cNvSpPr txBox="1"/>
                <p:nvPr/>
              </p:nvSpPr>
              <p:spPr>
                <a:xfrm>
                  <a:off x="10369576" y="2760524"/>
                  <a:ext cx="1710811"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100" i="1">
                                <a:latin typeface="Cambria Math" panose="02040503050406030204" pitchFamily="18" charset="0"/>
                              </a:rPr>
                            </m:ctrlPr>
                          </m:accPr>
                          <m:e>
                            <m:r>
                              <a:rPr lang="en-GB" sz="2100" i="1">
                                <a:latin typeface="Cambria Math" panose="02040503050406030204" pitchFamily="18" charset="0"/>
                              </a:rPr>
                              <m:t>𝑦</m:t>
                            </m:r>
                          </m:e>
                        </m:acc>
                        <m:r>
                          <a:rPr lang="en-GB" sz="2100" i="1">
                            <a:latin typeface="Cambria Math" panose="02040503050406030204" pitchFamily="18" charset="0"/>
                          </a:rPr>
                          <m:t>=</m:t>
                        </m:r>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oMath>
                    </m:oMathPara>
                  </a14:m>
                  <a:endParaRPr lang="en-GB" sz="2100" dirty="0"/>
                </a:p>
              </p:txBody>
            </p:sp>
          </mc:Choice>
          <mc:Fallback xmlns="">
            <p:sp>
              <p:nvSpPr>
                <p:cNvPr id="38" name="TextBox 37">
                  <a:extLst>
                    <a:ext uri="{FF2B5EF4-FFF2-40B4-BE49-F238E27FC236}">
                      <a16:creationId xmlns:a16="http://schemas.microsoft.com/office/drawing/2014/main" id="{12C72027-05D9-B57F-8FC8-56BD6AD106D5}"/>
                    </a:ext>
                  </a:extLst>
                </p:cNvPr>
                <p:cNvSpPr txBox="1">
                  <a:spLocks noRot="1" noChangeAspect="1" noMove="1" noResize="1" noEditPoints="1" noAdjustHandles="1" noChangeArrowheads="1" noChangeShapeType="1" noTextEdit="1"/>
                </p:cNvSpPr>
                <p:nvPr/>
              </p:nvSpPr>
              <p:spPr>
                <a:xfrm>
                  <a:off x="10369576" y="2760524"/>
                  <a:ext cx="1710811" cy="553997"/>
                </a:xfrm>
                <a:prstGeom prst="rect">
                  <a:avLst/>
                </a:prstGeom>
                <a:blipFill>
                  <a:blip r:embed="rId11"/>
                  <a:stretch>
                    <a:fillRect t="-5882" b="-1764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08F4565-0DD9-1D71-4B07-F12D984CBBF3}"/>
              </a:ext>
            </a:extLst>
          </p:cNvPr>
          <p:cNvGrpSpPr/>
          <p:nvPr/>
        </p:nvGrpSpPr>
        <p:grpSpPr>
          <a:xfrm>
            <a:off x="5088577" y="3994319"/>
            <a:ext cx="3771298" cy="2032965"/>
            <a:chOff x="6784769" y="4182757"/>
            <a:chExt cx="5028398" cy="2710619"/>
          </a:xfrm>
        </p:grpSpPr>
        <p:sp>
          <p:nvSpPr>
            <p:cNvPr id="4" name="Freeform 3">
              <a:extLst>
                <a:ext uri="{FF2B5EF4-FFF2-40B4-BE49-F238E27FC236}">
                  <a16:creationId xmlns:a16="http://schemas.microsoft.com/office/drawing/2014/main" id="{68AAFAF7-6A51-BD6D-1869-96C645E5B82F}"/>
                </a:ext>
              </a:extLst>
            </p:cNvPr>
            <p:cNvSpPr/>
            <p:nvPr/>
          </p:nvSpPr>
          <p:spPr>
            <a:xfrm>
              <a:off x="6784769" y="4458247"/>
              <a:ext cx="1929463" cy="494650"/>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grpSp>
          <p:nvGrpSpPr>
            <p:cNvPr id="40" name="Group 39">
              <a:extLst>
                <a:ext uri="{FF2B5EF4-FFF2-40B4-BE49-F238E27FC236}">
                  <a16:creationId xmlns:a16="http://schemas.microsoft.com/office/drawing/2014/main" id="{9D8B4BAC-ED89-038E-C254-785BF1D72661}"/>
                </a:ext>
              </a:extLst>
            </p:cNvPr>
            <p:cNvGrpSpPr/>
            <p:nvPr/>
          </p:nvGrpSpPr>
          <p:grpSpPr>
            <a:xfrm>
              <a:off x="8889141" y="4645750"/>
              <a:ext cx="2754188" cy="1328173"/>
              <a:chOff x="8997294" y="4881725"/>
              <a:chExt cx="2754188" cy="1328173"/>
            </a:xfrm>
          </p:grpSpPr>
          <p:sp>
            <p:nvSpPr>
              <p:cNvPr id="21" name="Rounded Rectangle 20">
                <a:extLst>
                  <a:ext uri="{FF2B5EF4-FFF2-40B4-BE49-F238E27FC236}">
                    <a16:creationId xmlns:a16="http://schemas.microsoft.com/office/drawing/2014/main" id="{18E7271F-194E-EACE-D75E-36E3EE9DABA5}"/>
                  </a:ext>
                </a:extLst>
              </p:cNvPr>
              <p:cNvSpPr/>
              <p:nvPr/>
            </p:nvSpPr>
            <p:spPr>
              <a:xfrm>
                <a:off x="8997294" y="4881725"/>
                <a:ext cx="2739839" cy="1328173"/>
              </a:xfrm>
              <a:prstGeom prst="roundRect">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Rectangle 27">
                <a:extLst>
                  <a:ext uri="{FF2B5EF4-FFF2-40B4-BE49-F238E27FC236}">
                    <a16:creationId xmlns:a16="http://schemas.microsoft.com/office/drawing/2014/main" id="{E1D7DF23-5124-F502-6222-C2AA554A87C3}"/>
                  </a:ext>
                </a:extLst>
              </p:cNvPr>
              <p:cNvSpPr/>
              <p:nvPr/>
            </p:nvSpPr>
            <p:spPr>
              <a:xfrm>
                <a:off x="9011643" y="5029032"/>
                <a:ext cx="2739839" cy="954107"/>
              </a:xfrm>
              <a:prstGeom prst="rect">
                <a:avLst/>
              </a:prstGeom>
            </p:spPr>
            <p:txBody>
              <a:bodyPr wrap="square">
                <a:spAutoFit/>
              </a:bodyPr>
              <a:lstStyle/>
              <a:p>
                <a:pPr algn="ctr"/>
                <a:r>
                  <a:rPr lang="en-GB" sz="1350" dirty="0">
                    <a:latin typeface="Times New Roman" panose="02020603050405020304" pitchFamily="18" charset="0"/>
                    <a:cs typeface="Times New Roman" panose="02020603050405020304" pitchFamily="18" charset="0"/>
                  </a:rPr>
                  <a:t>A football player is about to take a penalty. He is wearing a yellow shirt. </a:t>
                </a:r>
              </a:p>
            </p:txBody>
          </p:sp>
        </p:grpSp>
        <p:sp>
          <p:nvSpPr>
            <p:cNvPr id="34" name="Oval 33">
              <a:extLst>
                <a:ext uri="{FF2B5EF4-FFF2-40B4-BE49-F238E27FC236}">
                  <a16:creationId xmlns:a16="http://schemas.microsoft.com/office/drawing/2014/main" id="{7EC02BAC-EA51-8910-082F-106EE68B562F}"/>
                </a:ext>
              </a:extLst>
            </p:cNvPr>
            <p:cNvSpPr/>
            <p:nvPr/>
          </p:nvSpPr>
          <p:spPr>
            <a:xfrm>
              <a:off x="7420051" y="4182757"/>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F1313B6-7B78-FC09-00A8-FDBDD34FB8DC}"/>
                    </a:ext>
                  </a:extLst>
                </p:cNvPr>
                <p:cNvSpPr txBox="1"/>
                <p:nvPr/>
              </p:nvSpPr>
              <p:spPr>
                <a:xfrm>
                  <a:off x="7457144" y="4234852"/>
                  <a:ext cx="646245"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37" name="TextBox 36">
                  <a:extLst>
                    <a:ext uri="{FF2B5EF4-FFF2-40B4-BE49-F238E27FC236}">
                      <a16:creationId xmlns:a16="http://schemas.microsoft.com/office/drawing/2014/main" id="{CF1313B6-7B78-FC09-00A8-FDBDD34FB8DC}"/>
                    </a:ext>
                  </a:extLst>
                </p:cNvPr>
                <p:cNvSpPr txBox="1">
                  <a:spLocks noRot="1" noChangeAspect="1" noMove="1" noResize="1" noEditPoints="1" noAdjustHandles="1" noChangeArrowheads="1" noChangeShapeType="1" noTextEdit="1"/>
                </p:cNvSpPr>
                <p:nvPr/>
              </p:nvSpPr>
              <p:spPr>
                <a:xfrm>
                  <a:off x="7457144" y="4234852"/>
                  <a:ext cx="646245" cy="55399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F82207D-660A-1D01-EC1F-047D531F1D53}"/>
                    </a:ext>
                  </a:extLst>
                </p:cNvPr>
                <p:cNvSpPr txBox="1"/>
                <p:nvPr/>
              </p:nvSpPr>
              <p:spPr>
                <a:xfrm>
                  <a:off x="10102356" y="6339379"/>
                  <a:ext cx="1710811"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100" i="1">
                                <a:latin typeface="Cambria Math" panose="02040503050406030204" pitchFamily="18" charset="0"/>
                              </a:rPr>
                            </m:ctrlPr>
                          </m:accPr>
                          <m:e>
                            <m:r>
                              <a:rPr lang="en-GB" sz="2100" i="1">
                                <a:latin typeface="Cambria Math" panose="02040503050406030204" pitchFamily="18" charset="0"/>
                              </a:rPr>
                              <m:t>𝑦</m:t>
                            </m:r>
                          </m:e>
                        </m:acc>
                        <m:r>
                          <a:rPr lang="en-GB" sz="2100" i="1">
                            <a:latin typeface="Cambria Math" panose="02040503050406030204" pitchFamily="18" charset="0"/>
                          </a:rPr>
                          <m:t>=</m:t>
                        </m:r>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oMath>
                    </m:oMathPara>
                  </a14:m>
                  <a:endParaRPr lang="en-GB" sz="2100" dirty="0"/>
                </a:p>
              </p:txBody>
            </p:sp>
          </mc:Choice>
          <mc:Fallback xmlns="">
            <p:sp>
              <p:nvSpPr>
                <p:cNvPr id="39" name="TextBox 38">
                  <a:extLst>
                    <a:ext uri="{FF2B5EF4-FFF2-40B4-BE49-F238E27FC236}">
                      <a16:creationId xmlns:a16="http://schemas.microsoft.com/office/drawing/2014/main" id="{9F82207D-660A-1D01-EC1F-047D531F1D53}"/>
                    </a:ext>
                  </a:extLst>
                </p:cNvPr>
                <p:cNvSpPr txBox="1">
                  <a:spLocks noRot="1" noChangeAspect="1" noMove="1" noResize="1" noEditPoints="1" noAdjustHandles="1" noChangeArrowheads="1" noChangeShapeType="1" noTextEdit="1"/>
                </p:cNvSpPr>
                <p:nvPr/>
              </p:nvSpPr>
              <p:spPr>
                <a:xfrm>
                  <a:off x="10102356" y="6339379"/>
                  <a:ext cx="1710811" cy="553997"/>
                </a:xfrm>
                <a:prstGeom prst="rect">
                  <a:avLst/>
                </a:prstGeom>
                <a:blipFill>
                  <a:blip r:embed="rId13"/>
                  <a:stretch>
                    <a:fillRect t="-6061" b="-18182"/>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590528A-8F66-0CE3-C98A-530DC37D8296}"/>
              </a:ext>
            </a:extLst>
          </p:cNvPr>
          <p:cNvGrpSpPr/>
          <p:nvPr/>
        </p:nvGrpSpPr>
        <p:grpSpPr>
          <a:xfrm>
            <a:off x="3446644" y="3268706"/>
            <a:ext cx="2779130" cy="2592720"/>
            <a:chOff x="4595524" y="3215274"/>
            <a:chExt cx="3705505" cy="3456959"/>
          </a:xfrm>
        </p:grpSpPr>
        <p:sp>
          <p:nvSpPr>
            <p:cNvPr id="6" name="Freeform 5">
              <a:extLst>
                <a:ext uri="{FF2B5EF4-FFF2-40B4-BE49-F238E27FC236}">
                  <a16:creationId xmlns:a16="http://schemas.microsoft.com/office/drawing/2014/main" id="{55FF73ED-1A29-5444-ACD5-3CBFDCA0A438}"/>
                </a:ext>
              </a:extLst>
            </p:cNvPr>
            <p:cNvSpPr/>
            <p:nvPr/>
          </p:nvSpPr>
          <p:spPr>
            <a:xfrm rot="20818207">
              <a:off x="6173212" y="3356419"/>
              <a:ext cx="1559420" cy="662614"/>
            </a:xfrm>
            <a:custGeom>
              <a:avLst/>
              <a:gdLst>
                <a:gd name="connsiteX0" fmla="*/ 0 w 694971"/>
                <a:gd name="connsiteY0" fmla="*/ 285917 h 662614"/>
                <a:gd name="connsiteX1" fmla="*/ 73152 w 694971"/>
                <a:gd name="connsiteY1" fmla="*/ 139613 h 662614"/>
                <a:gd name="connsiteX2" fmla="*/ 173736 w 694971"/>
                <a:gd name="connsiteY2" fmla="*/ 57317 h 662614"/>
                <a:gd name="connsiteX3" fmla="*/ 292608 w 694971"/>
                <a:gd name="connsiteY3" fmla="*/ 11597 h 662614"/>
                <a:gd name="connsiteX4" fmla="*/ 420624 w 694971"/>
                <a:gd name="connsiteY4" fmla="*/ 2453 h 662614"/>
                <a:gd name="connsiteX5" fmla="*/ 576072 w 694971"/>
                <a:gd name="connsiteY5" fmla="*/ 48173 h 662614"/>
                <a:gd name="connsiteX6" fmla="*/ 676656 w 694971"/>
                <a:gd name="connsiteY6" fmla="*/ 185333 h 662614"/>
                <a:gd name="connsiteX7" fmla="*/ 694944 w 694971"/>
                <a:gd name="connsiteY7" fmla="*/ 295061 h 662614"/>
                <a:gd name="connsiteX8" fmla="*/ 676656 w 694971"/>
                <a:gd name="connsiteY8" fmla="*/ 450509 h 662614"/>
                <a:gd name="connsiteX9" fmla="*/ 640080 w 694971"/>
                <a:gd name="connsiteY9" fmla="*/ 514517 h 662614"/>
                <a:gd name="connsiteX10" fmla="*/ 576072 w 694971"/>
                <a:gd name="connsiteY10" fmla="*/ 605957 h 662614"/>
                <a:gd name="connsiteX11" fmla="*/ 429768 w 694971"/>
                <a:gd name="connsiteY11" fmla="*/ 651677 h 662614"/>
                <a:gd name="connsiteX12" fmla="*/ 310896 w 694971"/>
                <a:gd name="connsiteY12" fmla="*/ 660821 h 662614"/>
                <a:gd name="connsiteX13" fmla="*/ 210312 w 694971"/>
                <a:gd name="connsiteY13" fmla="*/ 624245 h 662614"/>
                <a:gd name="connsiteX14" fmla="*/ 82296 w 694971"/>
                <a:gd name="connsiteY14" fmla="*/ 560237 h 662614"/>
                <a:gd name="connsiteX15" fmla="*/ 36576 w 694971"/>
                <a:gd name="connsiteY15" fmla="*/ 532805 h 662614"/>
                <a:gd name="connsiteX16" fmla="*/ 36576 w 694971"/>
                <a:gd name="connsiteY16" fmla="*/ 532805 h 6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71" h="662614">
                  <a:moveTo>
                    <a:pt x="0" y="285917"/>
                  </a:moveTo>
                  <a:cubicBezTo>
                    <a:pt x="22098" y="231815"/>
                    <a:pt x="44196" y="177713"/>
                    <a:pt x="73152" y="139613"/>
                  </a:cubicBezTo>
                  <a:cubicBezTo>
                    <a:pt x="102108" y="101513"/>
                    <a:pt x="137160" y="78653"/>
                    <a:pt x="173736" y="57317"/>
                  </a:cubicBezTo>
                  <a:cubicBezTo>
                    <a:pt x="210312" y="35981"/>
                    <a:pt x="251460" y="20741"/>
                    <a:pt x="292608" y="11597"/>
                  </a:cubicBezTo>
                  <a:cubicBezTo>
                    <a:pt x="333756" y="2453"/>
                    <a:pt x="373380" y="-3643"/>
                    <a:pt x="420624" y="2453"/>
                  </a:cubicBezTo>
                  <a:cubicBezTo>
                    <a:pt x="467868" y="8549"/>
                    <a:pt x="533400" y="17693"/>
                    <a:pt x="576072" y="48173"/>
                  </a:cubicBezTo>
                  <a:cubicBezTo>
                    <a:pt x="618744" y="78653"/>
                    <a:pt x="656844" y="144185"/>
                    <a:pt x="676656" y="185333"/>
                  </a:cubicBezTo>
                  <a:cubicBezTo>
                    <a:pt x="696468" y="226481"/>
                    <a:pt x="694944" y="250865"/>
                    <a:pt x="694944" y="295061"/>
                  </a:cubicBezTo>
                  <a:cubicBezTo>
                    <a:pt x="694944" y="339257"/>
                    <a:pt x="685800" y="413933"/>
                    <a:pt x="676656" y="450509"/>
                  </a:cubicBezTo>
                  <a:cubicBezTo>
                    <a:pt x="667512" y="487085"/>
                    <a:pt x="656844" y="488609"/>
                    <a:pt x="640080" y="514517"/>
                  </a:cubicBezTo>
                  <a:cubicBezTo>
                    <a:pt x="623316" y="540425"/>
                    <a:pt x="611124" y="583097"/>
                    <a:pt x="576072" y="605957"/>
                  </a:cubicBezTo>
                  <a:cubicBezTo>
                    <a:pt x="541020" y="628817"/>
                    <a:pt x="473964" y="642533"/>
                    <a:pt x="429768" y="651677"/>
                  </a:cubicBezTo>
                  <a:cubicBezTo>
                    <a:pt x="385572" y="660821"/>
                    <a:pt x="347472" y="665393"/>
                    <a:pt x="310896" y="660821"/>
                  </a:cubicBezTo>
                  <a:cubicBezTo>
                    <a:pt x="274320" y="656249"/>
                    <a:pt x="248412" y="641009"/>
                    <a:pt x="210312" y="624245"/>
                  </a:cubicBezTo>
                  <a:cubicBezTo>
                    <a:pt x="172212" y="607481"/>
                    <a:pt x="82296" y="560237"/>
                    <a:pt x="82296" y="560237"/>
                  </a:cubicBezTo>
                  <a:cubicBezTo>
                    <a:pt x="53340" y="544997"/>
                    <a:pt x="36576" y="532805"/>
                    <a:pt x="36576" y="532805"/>
                  </a:cubicBezTo>
                  <a:lnTo>
                    <a:pt x="36576" y="532805"/>
                  </a:ln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0" name="Picture 19">
              <a:extLst>
                <a:ext uri="{FF2B5EF4-FFF2-40B4-BE49-F238E27FC236}">
                  <a16:creationId xmlns:a16="http://schemas.microsoft.com/office/drawing/2014/main" id="{8742B93D-C0C2-92F6-E389-7DAD0AC4E0FE}"/>
                </a:ext>
              </a:extLst>
            </p:cNvPr>
            <p:cNvPicPr>
              <a:picLocks noChangeAspect="1"/>
            </p:cNvPicPr>
            <p:nvPr/>
          </p:nvPicPr>
          <p:blipFill rotWithShape="1">
            <a:blip r:embed="rId14" cstate="email">
              <a:alphaModFix amt="70000"/>
              <a:extLst>
                <a:ext uri="{28A0092B-C50C-407E-A947-70E740481C1C}">
                  <a14:useLocalDpi xmlns:a14="http://schemas.microsoft.com/office/drawing/2010/main"/>
                </a:ext>
              </a:extLst>
            </a:blip>
            <a:srcRect/>
            <a:stretch/>
          </p:blipFill>
          <p:spPr>
            <a:xfrm>
              <a:off x="4595524" y="4339878"/>
              <a:ext cx="2010106" cy="2196185"/>
            </a:xfrm>
            <a:prstGeom prst="roundRect">
              <a:avLst/>
            </a:prstGeom>
            <a:ln>
              <a:noFill/>
            </a:ln>
            <a:effectLst>
              <a:softEdge rad="112500"/>
            </a:effectLst>
          </p:spPr>
        </p:pic>
        <p:sp>
          <p:nvSpPr>
            <p:cNvPr id="33" name="Oval 32">
              <a:extLst>
                <a:ext uri="{FF2B5EF4-FFF2-40B4-BE49-F238E27FC236}">
                  <a16:creationId xmlns:a16="http://schemas.microsoft.com/office/drawing/2014/main" id="{1E422882-5167-4BD9-3B76-1AD8AB2DDADA}"/>
                </a:ext>
              </a:extLst>
            </p:cNvPr>
            <p:cNvSpPr/>
            <p:nvPr/>
          </p:nvSpPr>
          <p:spPr>
            <a:xfrm>
              <a:off x="7388291" y="3215274"/>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35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5562BF-D705-5EED-A627-5E557D8E41D7}"/>
                    </a:ext>
                  </a:extLst>
                </p:cNvPr>
                <p:cNvSpPr txBox="1"/>
                <p:nvPr/>
              </p:nvSpPr>
              <p:spPr>
                <a:xfrm>
                  <a:off x="7425275" y="3240785"/>
                  <a:ext cx="646245"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100" i="1">
                                <a:latin typeface="Cambria Math" panose="02040503050406030204" pitchFamily="18" charset="0"/>
                              </a:rPr>
                            </m:ctrlPr>
                          </m:sSupPr>
                          <m:e>
                            <m:r>
                              <a:rPr lang="en-GB" sz="2100" i="1">
                                <a:latin typeface="Cambria Math" panose="02040503050406030204" pitchFamily="18" charset="0"/>
                              </a:rPr>
                              <m:t>𝑥</m:t>
                            </m:r>
                          </m:e>
                          <m:sup>
                            <m:r>
                              <a:rPr lang="en-GB" sz="2100" i="1">
                                <a:latin typeface="Cambria Math" panose="02040503050406030204" pitchFamily="18" charset="0"/>
                              </a:rPr>
                              <m:t>′</m:t>
                            </m:r>
                          </m:sup>
                        </m:sSup>
                      </m:oMath>
                    </m:oMathPara>
                  </a14:m>
                  <a:endParaRPr lang="en-GB" sz="2100" dirty="0"/>
                </a:p>
              </p:txBody>
            </p:sp>
          </mc:Choice>
          <mc:Fallback xmlns="">
            <p:sp>
              <p:nvSpPr>
                <p:cNvPr id="36" name="TextBox 35">
                  <a:extLst>
                    <a:ext uri="{FF2B5EF4-FFF2-40B4-BE49-F238E27FC236}">
                      <a16:creationId xmlns:a16="http://schemas.microsoft.com/office/drawing/2014/main" id="{585562BF-D705-5EED-A627-5E557D8E41D7}"/>
                    </a:ext>
                  </a:extLst>
                </p:cNvPr>
                <p:cNvSpPr txBox="1">
                  <a:spLocks noRot="1" noChangeAspect="1" noMove="1" noResize="1" noEditPoints="1" noAdjustHandles="1" noChangeArrowheads="1" noChangeShapeType="1" noTextEdit="1"/>
                </p:cNvSpPr>
                <p:nvPr/>
              </p:nvSpPr>
              <p:spPr>
                <a:xfrm>
                  <a:off x="7425275" y="3240785"/>
                  <a:ext cx="646245" cy="55399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CE59EC-FBA3-76ED-0330-54681492B604}"/>
                    </a:ext>
                  </a:extLst>
                </p:cNvPr>
                <p:cNvSpPr txBox="1"/>
                <p:nvPr/>
              </p:nvSpPr>
              <p:spPr>
                <a:xfrm>
                  <a:off x="6596203" y="6118236"/>
                  <a:ext cx="1704826"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100" i="1">
                                <a:latin typeface="Cambria Math" panose="02040503050406030204" pitchFamily="18" charset="0"/>
                              </a:rPr>
                            </m:ctrlPr>
                          </m:accPr>
                          <m:e>
                            <m:r>
                              <a:rPr lang="en-GB" sz="2100" i="1">
                                <a:latin typeface="Cambria Math" panose="02040503050406030204" pitchFamily="18" charset="0"/>
                              </a:rPr>
                              <m:t>𝑥</m:t>
                            </m:r>
                          </m:e>
                        </m:acc>
                        <m:r>
                          <a:rPr lang="en-GB" sz="2100" i="1">
                            <a:latin typeface="Cambria Math" panose="02040503050406030204" pitchFamily="18" charset="0"/>
                          </a:rPr>
                          <m:t>=</m:t>
                        </m:r>
                        <m:r>
                          <a:rPr lang="en-GB" sz="2100" i="1">
                            <a:latin typeface="Cambria Math" panose="02040503050406030204" pitchFamily="18" charset="0"/>
                          </a:rPr>
                          <m:t>𝑓</m:t>
                        </m:r>
                        <m:r>
                          <a:rPr lang="en-GB" sz="2100" i="1">
                            <a:latin typeface="Cambria Math" panose="02040503050406030204" pitchFamily="18" charset="0"/>
                          </a:rPr>
                          <m:t>(</m:t>
                        </m:r>
                        <m:r>
                          <a:rPr lang="en-GB" sz="2100" i="1">
                            <a:latin typeface="Cambria Math" panose="02040503050406030204" pitchFamily="18" charset="0"/>
                          </a:rPr>
                          <m:t>𝑥</m:t>
                        </m:r>
                        <m:r>
                          <a:rPr lang="en-GB" sz="2100" i="1">
                            <a:latin typeface="Cambria Math" panose="02040503050406030204" pitchFamily="18" charset="0"/>
                          </a:rPr>
                          <m:t>)</m:t>
                        </m:r>
                      </m:oMath>
                    </m:oMathPara>
                  </a14:m>
                  <a:endParaRPr lang="en-GB" sz="2100" dirty="0"/>
                </a:p>
              </p:txBody>
            </p:sp>
          </mc:Choice>
          <mc:Fallback xmlns="">
            <p:sp>
              <p:nvSpPr>
                <p:cNvPr id="41" name="TextBox 40">
                  <a:extLst>
                    <a:ext uri="{FF2B5EF4-FFF2-40B4-BE49-F238E27FC236}">
                      <a16:creationId xmlns:a16="http://schemas.microsoft.com/office/drawing/2014/main" id="{02CE59EC-FBA3-76ED-0330-54681492B604}"/>
                    </a:ext>
                  </a:extLst>
                </p:cNvPr>
                <p:cNvSpPr txBox="1">
                  <a:spLocks noRot="1" noChangeAspect="1" noMove="1" noResize="1" noEditPoints="1" noAdjustHandles="1" noChangeArrowheads="1" noChangeShapeType="1" noTextEdit="1"/>
                </p:cNvSpPr>
                <p:nvPr/>
              </p:nvSpPr>
              <p:spPr>
                <a:xfrm>
                  <a:off x="6596203" y="6118236"/>
                  <a:ext cx="1704826" cy="553997"/>
                </a:xfrm>
                <a:prstGeom prst="rect">
                  <a:avLst/>
                </a:prstGeom>
                <a:blipFill>
                  <a:blip r:embed="rId16"/>
                  <a:stretch>
                    <a:fillRect t="-2941" b="-17647"/>
                  </a:stretch>
                </a:blipFill>
              </p:spPr>
              <p:txBody>
                <a:bodyPr/>
                <a:lstStyle/>
                <a:p>
                  <a:r>
                    <a:rPr lang="en-US">
                      <a:noFill/>
                    </a:rPr>
                    <a:t> </a:t>
                  </a:r>
                </a:p>
              </p:txBody>
            </p:sp>
          </mc:Fallback>
        </mc:AlternateContent>
      </p:grpSp>
      <p:sp>
        <p:nvSpPr>
          <p:cNvPr id="2" name="Rectangle 2">
            <a:extLst>
              <a:ext uri="{FF2B5EF4-FFF2-40B4-BE49-F238E27FC236}">
                <a16:creationId xmlns:a16="http://schemas.microsoft.com/office/drawing/2014/main" id="{6E93E27B-6C6C-2800-4D85-509BF894E9B4}"/>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3" name="Picture 2">
            <a:extLst>
              <a:ext uri="{FF2B5EF4-FFF2-40B4-BE49-F238E27FC236}">
                <a16:creationId xmlns:a16="http://schemas.microsoft.com/office/drawing/2014/main" id="{AA031D6E-883C-70BD-5D86-F790D8648A15}"/>
              </a:ext>
            </a:extLst>
          </p:cNvPr>
          <p:cNvPicPr>
            <a:picLocks noChangeAspect="1"/>
          </p:cNvPicPr>
          <p:nvPr/>
        </p:nvPicPr>
        <p:blipFill>
          <a:blip r:embed="rId17"/>
          <a:stretch>
            <a:fillRect/>
          </a:stretch>
        </p:blipFill>
        <p:spPr>
          <a:xfrm>
            <a:off x="8091631" y="0"/>
            <a:ext cx="1052370" cy="1052370"/>
          </a:xfrm>
          <a:prstGeom prst="rect">
            <a:avLst/>
          </a:prstGeom>
        </p:spPr>
      </p:pic>
      <p:sp>
        <p:nvSpPr>
          <p:cNvPr id="5" name="Rectangle 3">
            <a:extLst>
              <a:ext uri="{FF2B5EF4-FFF2-40B4-BE49-F238E27FC236}">
                <a16:creationId xmlns:a16="http://schemas.microsoft.com/office/drawing/2014/main" id="{09EB501C-4E7D-35A9-BF68-0397B3AB600F}"/>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Mapping functions</a:t>
            </a:r>
          </a:p>
        </p:txBody>
      </p:sp>
    </p:spTree>
    <p:extLst>
      <p:ext uri="{BB962C8B-B14F-4D97-AF65-F5344CB8AC3E}">
        <p14:creationId xmlns:p14="http://schemas.microsoft.com/office/powerpoint/2010/main" val="3976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8" name="Picture 7"/>
          <p:cNvPicPr>
            <a:picLocks noChangeAspect="1"/>
          </p:cNvPicPr>
          <p:nvPr/>
        </p:nvPicPr>
        <p:blipFill>
          <a:blip r:embed="rId3"/>
          <a:stretch>
            <a:fillRect/>
          </a:stretch>
        </p:blipFill>
        <p:spPr>
          <a:xfrm>
            <a:off x="8091631" y="0"/>
            <a:ext cx="1052370" cy="1052370"/>
          </a:xfrm>
          <a:prstGeom prst="rect">
            <a:avLst/>
          </a:prstGeom>
        </p:spPr>
      </p:pic>
      <p:sp>
        <p:nvSpPr>
          <p:cNvPr id="9"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Neural-like phenomena</a:t>
            </a:r>
          </a:p>
        </p:txBody>
      </p:sp>
      <p:pic>
        <p:nvPicPr>
          <p:cNvPr id="4" name="Picture 3">
            <a:extLst>
              <a:ext uri="{FF2B5EF4-FFF2-40B4-BE49-F238E27FC236}">
                <a16:creationId xmlns:a16="http://schemas.microsoft.com/office/drawing/2014/main" id="{C1C2C14F-BF8F-B64E-AAF3-CAC7B6B1A56F}"/>
              </a:ext>
            </a:extLst>
          </p:cNvPr>
          <p:cNvPicPr>
            <a:picLocks noChangeAspect="1"/>
          </p:cNvPicPr>
          <p:nvPr/>
        </p:nvPicPr>
        <p:blipFill>
          <a:blip r:embed="rId4"/>
          <a:stretch>
            <a:fillRect/>
          </a:stretch>
        </p:blipFill>
        <p:spPr>
          <a:xfrm>
            <a:off x="666750" y="1276737"/>
            <a:ext cx="7004050" cy="2882126"/>
          </a:xfrm>
          <a:prstGeom prst="rect">
            <a:avLst/>
          </a:prstGeom>
        </p:spPr>
      </p:pic>
      <p:sp>
        <p:nvSpPr>
          <p:cNvPr id="10" name="Rectangle 9">
            <a:extLst>
              <a:ext uri="{FF2B5EF4-FFF2-40B4-BE49-F238E27FC236}">
                <a16:creationId xmlns:a16="http://schemas.microsoft.com/office/drawing/2014/main" id="{C78687E1-8021-004D-9647-3C209F58E159}"/>
              </a:ext>
            </a:extLst>
          </p:cNvPr>
          <p:cNvSpPr/>
          <p:nvPr/>
        </p:nvSpPr>
        <p:spPr>
          <a:xfrm>
            <a:off x="505016" y="4383087"/>
            <a:ext cx="8133968" cy="1569660"/>
          </a:xfrm>
          <a:prstGeom prst="rect">
            <a:avLst/>
          </a:prstGeom>
        </p:spPr>
        <p:txBody>
          <a:bodyPr wrap="square">
            <a:spAutoFit/>
          </a:bodyPr>
          <a:lstStyle/>
          <a:p>
            <a:r>
              <a:rPr lang="en-US" sz="3200" dirty="0"/>
              <a:t>Filters learned by first layer of CNN resemble coding properties of V1 cells, i.e. Gabor filters with variable orientation and spatial frequency</a:t>
            </a:r>
          </a:p>
        </p:txBody>
      </p:sp>
    </p:spTree>
    <p:extLst>
      <p:ext uri="{BB962C8B-B14F-4D97-AF65-F5344CB8AC3E}">
        <p14:creationId xmlns:p14="http://schemas.microsoft.com/office/powerpoint/2010/main" val="198398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Correspondence with IT signals</a:t>
            </a:r>
          </a:p>
        </p:txBody>
      </p:sp>
      <p:pic>
        <p:nvPicPr>
          <p:cNvPr id="3" name="Picture 2">
            <a:extLst>
              <a:ext uri="{FF2B5EF4-FFF2-40B4-BE49-F238E27FC236}">
                <a16:creationId xmlns:a16="http://schemas.microsoft.com/office/drawing/2014/main" id="{4DA5A9A6-226A-C94E-B2FD-A5CA83F7E5FE}"/>
              </a:ext>
            </a:extLst>
          </p:cNvPr>
          <p:cNvPicPr>
            <a:picLocks noChangeAspect="1"/>
          </p:cNvPicPr>
          <p:nvPr/>
        </p:nvPicPr>
        <p:blipFill>
          <a:blip r:embed="rId4"/>
          <a:stretch>
            <a:fillRect/>
          </a:stretch>
        </p:blipFill>
        <p:spPr>
          <a:xfrm>
            <a:off x="665163" y="1179370"/>
            <a:ext cx="7018337" cy="3501490"/>
          </a:xfrm>
          <a:prstGeom prst="rect">
            <a:avLst/>
          </a:prstGeom>
        </p:spPr>
      </p:pic>
      <p:sp>
        <p:nvSpPr>
          <p:cNvPr id="8" name="Rectangle 7">
            <a:extLst>
              <a:ext uri="{FF2B5EF4-FFF2-40B4-BE49-F238E27FC236}">
                <a16:creationId xmlns:a16="http://schemas.microsoft.com/office/drawing/2014/main" id="{2EE8920B-D80A-5F45-AAF1-E96F11E7F13B}"/>
              </a:ext>
            </a:extLst>
          </p:cNvPr>
          <p:cNvSpPr/>
          <p:nvPr/>
        </p:nvSpPr>
        <p:spPr>
          <a:xfrm>
            <a:off x="665163" y="1052370"/>
            <a:ext cx="472780" cy="466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B71D2D5-19C4-7D48-9FCD-681F324A00F5}"/>
              </a:ext>
            </a:extLst>
          </p:cNvPr>
          <p:cNvSpPr/>
          <p:nvPr/>
        </p:nvSpPr>
        <p:spPr>
          <a:xfrm>
            <a:off x="7536010" y="1396999"/>
            <a:ext cx="472780" cy="466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FE5CB5B-6845-4244-9930-40616056A47F}"/>
              </a:ext>
            </a:extLst>
          </p:cNvPr>
          <p:cNvPicPr>
            <a:picLocks noChangeAspect="1"/>
          </p:cNvPicPr>
          <p:nvPr/>
        </p:nvPicPr>
        <p:blipFill>
          <a:blip r:embed="rId5"/>
          <a:stretch>
            <a:fillRect/>
          </a:stretch>
        </p:blipFill>
        <p:spPr>
          <a:xfrm>
            <a:off x="2466406" y="4667146"/>
            <a:ext cx="4084385" cy="337917"/>
          </a:xfrm>
          <a:prstGeom prst="rect">
            <a:avLst/>
          </a:prstGeom>
        </p:spPr>
      </p:pic>
      <p:sp>
        <p:nvSpPr>
          <p:cNvPr id="12" name="Rectangle 11">
            <a:extLst>
              <a:ext uri="{FF2B5EF4-FFF2-40B4-BE49-F238E27FC236}">
                <a16:creationId xmlns:a16="http://schemas.microsoft.com/office/drawing/2014/main" id="{6078E71C-0A69-3046-827A-93F1909F8C66}"/>
              </a:ext>
            </a:extLst>
          </p:cNvPr>
          <p:cNvSpPr/>
          <p:nvPr/>
        </p:nvSpPr>
        <p:spPr>
          <a:xfrm>
            <a:off x="495300" y="5162995"/>
            <a:ext cx="8883268" cy="1077218"/>
          </a:xfrm>
          <a:prstGeom prst="rect">
            <a:avLst/>
          </a:prstGeom>
        </p:spPr>
        <p:txBody>
          <a:bodyPr wrap="square">
            <a:spAutoFit/>
          </a:bodyPr>
          <a:lstStyle/>
          <a:p>
            <a:r>
              <a:rPr lang="en-US" sz="3200" dirty="0"/>
              <a:t>Strong overlap in responses of IT neurons and network units to different classes of stimuli</a:t>
            </a:r>
          </a:p>
        </p:txBody>
      </p:sp>
      <p:sp>
        <p:nvSpPr>
          <p:cNvPr id="14" name="TextBox 13">
            <a:extLst>
              <a:ext uri="{FF2B5EF4-FFF2-40B4-BE49-F238E27FC236}">
                <a16:creationId xmlns:a16="http://schemas.microsoft.com/office/drawing/2014/main" id="{B3EB9D7C-0411-DA4F-BE6C-7AB63CE74E06}"/>
              </a:ext>
            </a:extLst>
          </p:cNvPr>
          <p:cNvSpPr txBox="1"/>
          <p:nvPr/>
        </p:nvSpPr>
        <p:spPr>
          <a:xfrm>
            <a:off x="6781815" y="6390929"/>
            <a:ext cx="2362185" cy="461665"/>
          </a:xfrm>
          <a:prstGeom prst="rect">
            <a:avLst/>
          </a:prstGeom>
          <a:noFill/>
        </p:spPr>
        <p:txBody>
          <a:bodyPr wrap="none" rtlCol="0">
            <a:spAutoFit/>
          </a:bodyPr>
          <a:lstStyle/>
          <a:p>
            <a:r>
              <a:rPr lang="en-US" sz="2400" dirty="0" err="1"/>
              <a:t>Yamins</a:t>
            </a:r>
            <a:r>
              <a:rPr lang="en-US" sz="2400" dirty="0"/>
              <a:t> et al 2014</a:t>
            </a:r>
          </a:p>
        </p:txBody>
      </p:sp>
    </p:spTree>
    <p:extLst>
      <p:ext uri="{BB962C8B-B14F-4D97-AF65-F5344CB8AC3E}">
        <p14:creationId xmlns:p14="http://schemas.microsoft.com/office/powerpoint/2010/main" val="172834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Object recognition / labelling</a:t>
            </a:r>
          </a:p>
        </p:txBody>
      </p:sp>
      <p:pic>
        <p:nvPicPr>
          <p:cNvPr id="1034" name="Picture 10" descr="Image result for cat">
            <a:extLst>
              <a:ext uri="{FF2B5EF4-FFF2-40B4-BE49-F238E27FC236}">
                <a16:creationId xmlns:a16="http://schemas.microsoft.com/office/drawing/2014/main" id="{B27170C9-E93E-1E46-BCB3-3D796E8F4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63" y="1178889"/>
            <a:ext cx="3517205" cy="19751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DA217C-22AF-5D4D-8DCE-AE39F7501023}"/>
              </a:ext>
            </a:extLst>
          </p:cNvPr>
          <p:cNvSpPr txBox="1"/>
          <p:nvPr/>
        </p:nvSpPr>
        <p:spPr>
          <a:xfrm>
            <a:off x="669815" y="3869342"/>
            <a:ext cx="5823004" cy="523220"/>
          </a:xfrm>
          <a:prstGeom prst="rect">
            <a:avLst/>
          </a:prstGeom>
          <a:noFill/>
        </p:spPr>
        <p:txBody>
          <a:bodyPr wrap="none" rtlCol="0">
            <a:spAutoFit/>
          </a:bodyPr>
          <a:lstStyle/>
          <a:p>
            <a:r>
              <a:rPr lang="en-US" sz="2800" dirty="0">
                <a:solidFill>
                  <a:schemeClr val="accent1"/>
                </a:solidFill>
              </a:rPr>
              <a:t>But how does the brain work that out?</a:t>
            </a:r>
          </a:p>
        </p:txBody>
      </p:sp>
      <p:sp>
        <p:nvSpPr>
          <p:cNvPr id="72" name="TextBox 71">
            <a:extLst>
              <a:ext uri="{FF2B5EF4-FFF2-40B4-BE49-F238E27FC236}">
                <a16:creationId xmlns:a16="http://schemas.microsoft.com/office/drawing/2014/main" id="{B341DB0A-8F84-1045-819B-781837627EA3}"/>
              </a:ext>
            </a:extLst>
          </p:cNvPr>
          <p:cNvSpPr txBox="1"/>
          <p:nvPr/>
        </p:nvSpPr>
        <p:spPr>
          <a:xfrm>
            <a:off x="669815" y="4683721"/>
            <a:ext cx="8011477" cy="1384995"/>
          </a:xfrm>
          <a:prstGeom prst="rect">
            <a:avLst/>
          </a:prstGeom>
          <a:noFill/>
        </p:spPr>
        <p:txBody>
          <a:bodyPr wrap="square" rtlCol="0">
            <a:spAutoFit/>
          </a:bodyPr>
          <a:lstStyle/>
          <a:p>
            <a:r>
              <a:rPr lang="en-US" sz="2800" dirty="0"/>
              <a:t>The challenge of vision is the infinite variety of the universe. Every image (state) that is incident on the retina is at least partly unique!</a:t>
            </a:r>
          </a:p>
        </p:txBody>
      </p:sp>
      <p:pic>
        <p:nvPicPr>
          <p:cNvPr id="1040" name="Picture 16" descr="Related image">
            <a:extLst>
              <a:ext uri="{FF2B5EF4-FFF2-40B4-BE49-F238E27FC236}">
                <a16:creationId xmlns:a16="http://schemas.microsoft.com/office/drawing/2014/main" id="{244A79B6-F20C-3F45-B515-D0C1D7A47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78889"/>
            <a:ext cx="3021496" cy="2014331"/>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72ED6D2F-CB54-2349-A607-1781C2418A6F}"/>
              </a:ext>
            </a:extLst>
          </p:cNvPr>
          <p:cNvSpPr/>
          <p:nvPr/>
        </p:nvSpPr>
        <p:spPr>
          <a:xfrm>
            <a:off x="669815" y="3116518"/>
            <a:ext cx="1607491" cy="461665"/>
          </a:xfrm>
          <a:prstGeom prst="rect">
            <a:avLst/>
          </a:prstGeom>
        </p:spPr>
        <p:txBody>
          <a:bodyPr wrap="none">
            <a:spAutoFit/>
          </a:bodyPr>
          <a:lstStyle/>
          <a:p>
            <a:r>
              <a:rPr lang="en-US" sz="2400" dirty="0"/>
              <a:t>This is a cat</a:t>
            </a:r>
          </a:p>
        </p:txBody>
      </p:sp>
      <p:sp>
        <p:nvSpPr>
          <p:cNvPr id="78" name="Rectangle 77">
            <a:extLst>
              <a:ext uri="{FF2B5EF4-FFF2-40B4-BE49-F238E27FC236}">
                <a16:creationId xmlns:a16="http://schemas.microsoft.com/office/drawing/2014/main" id="{B080AD77-5BAD-4047-9C01-2F00D7F4FD58}"/>
              </a:ext>
            </a:extLst>
          </p:cNvPr>
          <p:cNvSpPr/>
          <p:nvPr/>
        </p:nvSpPr>
        <p:spPr>
          <a:xfrm>
            <a:off x="4434649" y="3147749"/>
            <a:ext cx="1701107" cy="461665"/>
          </a:xfrm>
          <a:prstGeom prst="rect">
            <a:avLst/>
          </a:prstGeom>
        </p:spPr>
        <p:txBody>
          <a:bodyPr wrap="none">
            <a:spAutoFit/>
          </a:bodyPr>
          <a:lstStyle/>
          <a:p>
            <a:r>
              <a:rPr lang="en-US" sz="2400" dirty="0"/>
              <a:t>This is a dog</a:t>
            </a:r>
          </a:p>
        </p:txBody>
      </p:sp>
    </p:spTree>
    <p:extLst>
      <p:ext uri="{BB962C8B-B14F-4D97-AF65-F5344CB8AC3E}">
        <p14:creationId xmlns:p14="http://schemas.microsoft.com/office/powerpoint/2010/main" val="317639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BCF14F-8D15-D27C-A507-44097AE0E1B9}"/>
              </a:ext>
            </a:extLst>
          </p:cNvPr>
          <p:cNvSpPr txBox="1"/>
          <p:nvPr/>
        </p:nvSpPr>
        <p:spPr>
          <a:xfrm>
            <a:off x="468245" y="5246774"/>
            <a:ext cx="7233988" cy="1965923"/>
          </a:xfrm>
          <a:prstGeom prst="rect">
            <a:avLst/>
          </a:prstGeom>
          <a:noFill/>
        </p:spPr>
        <p:txBody>
          <a:bodyPr wrap="square" rtlCol="0">
            <a:spAutoFit/>
          </a:bodyPr>
          <a:lstStyle/>
          <a:p>
            <a:endParaRPr lang="en-GB" sz="1875" dirty="0"/>
          </a:p>
          <a:p>
            <a:r>
              <a:rPr lang="en-GB" sz="2800" dirty="0"/>
              <a:t>Object labels can be ambiguous</a:t>
            </a:r>
          </a:p>
          <a:p>
            <a:endParaRPr lang="en-GB" sz="1875" dirty="0"/>
          </a:p>
          <a:p>
            <a:endParaRPr lang="en-GB" sz="1875" dirty="0"/>
          </a:p>
          <a:p>
            <a:pPr marL="342900" indent="-342900">
              <a:buAutoNum type="arabicPeriod"/>
            </a:pPr>
            <a:endParaRPr lang="en-GB" sz="1875" dirty="0"/>
          </a:p>
          <a:p>
            <a:pPr marL="342900" indent="-342900">
              <a:buAutoNum type="arabicPeriod"/>
            </a:pPr>
            <a:endParaRPr lang="en-GB" sz="1875" dirty="0"/>
          </a:p>
        </p:txBody>
      </p:sp>
      <p:pic>
        <p:nvPicPr>
          <p:cNvPr id="13314" name="Picture 2" descr="21 Unique &amp; Weird Things to do in Amsterdam (Find Them All!)">
            <a:extLst>
              <a:ext uri="{FF2B5EF4-FFF2-40B4-BE49-F238E27FC236}">
                <a16:creationId xmlns:a16="http://schemas.microsoft.com/office/drawing/2014/main" id="{634C4CB9-2E77-6B64-3062-2B742A9B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07" y="1215614"/>
            <a:ext cx="6245173" cy="3982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1E6793-ED41-D6CA-B780-53B21633CA8B}"/>
              </a:ext>
            </a:extLst>
          </p:cNvPr>
          <p:cNvSpPr/>
          <p:nvPr/>
        </p:nvSpPr>
        <p:spPr>
          <a:xfrm>
            <a:off x="1174396" y="1204856"/>
            <a:ext cx="2816691" cy="830997"/>
          </a:xfrm>
          <a:prstGeom prst="rect">
            <a:avLst/>
          </a:prstGeom>
        </p:spPr>
        <p:txBody>
          <a:bodyPr wrap="square">
            <a:spAutoFit/>
          </a:bodyPr>
          <a:lstStyle/>
          <a:p>
            <a:r>
              <a:rPr lang="en-GB" sz="2400" dirty="0"/>
              <a:t>bicycle, clock or sculpture?</a:t>
            </a:r>
          </a:p>
        </p:txBody>
      </p:sp>
      <p:sp>
        <p:nvSpPr>
          <p:cNvPr id="4" name="Rectangle 2">
            <a:extLst>
              <a:ext uri="{FF2B5EF4-FFF2-40B4-BE49-F238E27FC236}">
                <a16:creationId xmlns:a16="http://schemas.microsoft.com/office/drawing/2014/main" id="{282A72AC-9B82-9D86-DC83-C2A9D25D956B}"/>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B9DBB51C-A2AC-4675-FD28-03C5CA57CA90}"/>
              </a:ext>
            </a:extLst>
          </p:cNvPr>
          <p:cNvPicPr>
            <a:picLocks noChangeAspect="1"/>
          </p:cNvPicPr>
          <p:nvPr/>
        </p:nvPicPr>
        <p:blipFill>
          <a:blip r:embed="rId4"/>
          <a:stretch>
            <a:fillRect/>
          </a:stretch>
        </p:blipFill>
        <p:spPr>
          <a:xfrm>
            <a:off x="8091631" y="0"/>
            <a:ext cx="1052370" cy="1052370"/>
          </a:xfrm>
          <a:prstGeom prst="rect">
            <a:avLst/>
          </a:prstGeom>
        </p:spPr>
      </p:pic>
      <p:sp>
        <p:nvSpPr>
          <p:cNvPr id="6" name="Rectangle 3">
            <a:extLst>
              <a:ext uri="{FF2B5EF4-FFF2-40B4-BE49-F238E27FC236}">
                <a16:creationId xmlns:a16="http://schemas.microsoft.com/office/drawing/2014/main" id="{8FE1647D-61E9-CFE6-C63C-80D35E90A428}"/>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Vision is hard</a:t>
            </a:r>
          </a:p>
        </p:txBody>
      </p:sp>
    </p:spTree>
    <p:extLst>
      <p:ext uri="{BB962C8B-B14F-4D97-AF65-F5344CB8AC3E}">
        <p14:creationId xmlns:p14="http://schemas.microsoft.com/office/powerpoint/2010/main" val="154244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D47DB-E5B6-5AAE-E403-719CFD6B17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AD9D93-971C-3EBA-C1E2-FF664AD2CD60}"/>
              </a:ext>
            </a:extLst>
          </p:cNvPr>
          <p:cNvSpPr txBox="1"/>
          <p:nvPr/>
        </p:nvSpPr>
        <p:spPr>
          <a:xfrm>
            <a:off x="285606" y="5670414"/>
            <a:ext cx="7233988" cy="1965923"/>
          </a:xfrm>
          <a:prstGeom prst="rect">
            <a:avLst/>
          </a:prstGeom>
          <a:noFill/>
        </p:spPr>
        <p:txBody>
          <a:bodyPr wrap="square" rtlCol="0">
            <a:spAutoFit/>
          </a:bodyPr>
          <a:lstStyle/>
          <a:p>
            <a:endParaRPr lang="en-GB" sz="1875" dirty="0"/>
          </a:p>
          <a:p>
            <a:r>
              <a:rPr lang="en-GB" sz="2800" dirty="0"/>
              <a:t>Objects are often seen from unusual views</a:t>
            </a:r>
          </a:p>
          <a:p>
            <a:endParaRPr lang="en-GB" sz="1875" dirty="0"/>
          </a:p>
          <a:p>
            <a:endParaRPr lang="en-GB" sz="1875" dirty="0"/>
          </a:p>
          <a:p>
            <a:pPr marL="342900" indent="-342900">
              <a:buAutoNum type="arabicPeriod"/>
            </a:pPr>
            <a:endParaRPr lang="en-GB" sz="1875" dirty="0"/>
          </a:p>
          <a:p>
            <a:pPr marL="342900" indent="-342900">
              <a:buAutoNum type="arabicPeriod"/>
            </a:pPr>
            <a:endParaRPr lang="en-GB" sz="1875" dirty="0"/>
          </a:p>
        </p:txBody>
      </p:sp>
      <p:sp>
        <p:nvSpPr>
          <p:cNvPr id="4" name="Rectangle 2">
            <a:extLst>
              <a:ext uri="{FF2B5EF4-FFF2-40B4-BE49-F238E27FC236}">
                <a16:creationId xmlns:a16="http://schemas.microsoft.com/office/drawing/2014/main" id="{62A2AEF1-BC6C-634F-4B27-8AF6D3D981F8}"/>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FF66EDB9-49D4-63C8-D79C-B1CC7A8451D6}"/>
              </a:ext>
            </a:extLst>
          </p:cNvPr>
          <p:cNvPicPr>
            <a:picLocks noChangeAspect="1"/>
          </p:cNvPicPr>
          <p:nvPr/>
        </p:nvPicPr>
        <p:blipFill>
          <a:blip r:embed="rId3"/>
          <a:stretch>
            <a:fillRect/>
          </a:stretch>
        </p:blipFill>
        <p:spPr>
          <a:xfrm>
            <a:off x="8091631" y="0"/>
            <a:ext cx="1052370" cy="1052370"/>
          </a:xfrm>
          <a:prstGeom prst="rect">
            <a:avLst/>
          </a:prstGeom>
        </p:spPr>
      </p:pic>
      <p:sp>
        <p:nvSpPr>
          <p:cNvPr id="6" name="Rectangle 3">
            <a:extLst>
              <a:ext uri="{FF2B5EF4-FFF2-40B4-BE49-F238E27FC236}">
                <a16:creationId xmlns:a16="http://schemas.microsoft.com/office/drawing/2014/main" id="{0D2C04EE-3C07-9A0A-0849-274792892BA8}"/>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Vision is hard</a:t>
            </a:r>
          </a:p>
        </p:txBody>
      </p:sp>
      <p:pic>
        <p:nvPicPr>
          <p:cNvPr id="8" name="Picture 2" descr="Best bike: what type of bike should I buy in 2022? - BikeRadar">
            <a:extLst>
              <a:ext uri="{FF2B5EF4-FFF2-40B4-BE49-F238E27FC236}">
                <a16:creationId xmlns:a16="http://schemas.microsoft.com/office/drawing/2014/main" id="{256B52B6-1A61-06BD-78B5-EA6A83165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06" y="1193532"/>
            <a:ext cx="6245173" cy="466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9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691F-C240-E9BB-A049-211297EA00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9F1E03-A03A-AE97-18D5-144DEBD44E4B}"/>
              </a:ext>
            </a:extLst>
          </p:cNvPr>
          <p:cNvSpPr txBox="1"/>
          <p:nvPr/>
        </p:nvSpPr>
        <p:spPr>
          <a:xfrm>
            <a:off x="285606" y="5670414"/>
            <a:ext cx="7233988" cy="1965923"/>
          </a:xfrm>
          <a:prstGeom prst="rect">
            <a:avLst/>
          </a:prstGeom>
          <a:noFill/>
        </p:spPr>
        <p:txBody>
          <a:bodyPr wrap="square" rtlCol="0">
            <a:spAutoFit/>
          </a:bodyPr>
          <a:lstStyle/>
          <a:p>
            <a:endParaRPr lang="en-GB" sz="1875" dirty="0"/>
          </a:p>
          <a:p>
            <a:r>
              <a:rPr lang="en-GB" sz="2800" dirty="0"/>
              <a:t>Scenes are cluttered</a:t>
            </a:r>
          </a:p>
          <a:p>
            <a:endParaRPr lang="en-GB" sz="1875" dirty="0"/>
          </a:p>
          <a:p>
            <a:endParaRPr lang="en-GB" sz="1875" dirty="0"/>
          </a:p>
          <a:p>
            <a:pPr marL="342900" indent="-342900">
              <a:buAutoNum type="arabicPeriod"/>
            </a:pPr>
            <a:endParaRPr lang="en-GB" sz="1875" dirty="0"/>
          </a:p>
          <a:p>
            <a:pPr marL="342900" indent="-342900">
              <a:buAutoNum type="arabicPeriod"/>
            </a:pPr>
            <a:endParaRPr lang="en-GB" sz="1875" dirty="0"/>
          </a:p>
        </p:txBody>
      </p:sp>
      <p:sp>
        <p:nvSpPr>
          <p:cNvPr id="4" name="Rectangle 2">
            <a:extLst>
              <a:ext uri="{FF2B5EF4-FFF2-40B4-BE49-F238E27FC236}">
                <a16:creationId xmlns:a16="http://schemas.microsoft.com/office/drawing/2014/main" id="{ED654F8A-FC5B-B2C2-D4A4-69F03E3B9DC4}"/>
              </a:ext>
            </a:extLst>
          </p:cNvPr>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C5A4A9ED-0547-4C10-3CBC-84AA29C7C7A7}"/>
              </a:ext>
            </a:extLst>
          </p:cNvPr>
          <p:cNvPicPr>
            <a:picLocks noChangeAspect="1"/>
          </p:cNvPicPr>
          <p:nvPr/>
        </p:nvPicPr>
        <p:blipFill>
          <a:blip r:embed="rId3"/>
          <a:stretch>
            <a:fillRect/>
          </a:stretch>
        </p:blipFill>
        <p:spPr>
          <a:xfrm>
            <a:off x="8091631" y="0"/>
            <a:ext cx="1052370" cy="1052370"/>
          </a:xfrm>
          <a:prstGeom prst="rect">
            <a:avLst/>
          </a:prstGeom>
        </p:spPr>
      </p:pic>
      <p:sp>
        <p:nvSpPr>
          <p:cNvPr id="6" name="Rectangle 3">
            <a:extLst>
              <a:ext uri="{FF2B5EF4-FFF2-40B4-BE49-F238E27FC236}">
                <a16:creationId xmlns:a16="http://schemas.microsoft.com/office/drawing/2014/main" id="{3310DDC9-0432-5037-68AF-645E9D6F7FA5}"/>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Vision is hard</a:t>
            </a:r>
          </a:p>
        </p:txBody>
      </p:sp>
      <p:pic>
        <p:nvPicPr>
          <p:cNvPr id="7" name="Picture 2" descr="Tips for Cycling in Amsterdam - Travel Dudes">
            <a:extLst>
              <a:ext uri="{FF2B5EF4-FFF2-40B4-BE49-F238E27FC236}">
                <a16:creationId xmlns:a16="http://schemas.microsoft.com/office/drawing/2014/main" id="{2894A7B4-959D-5E1F-78FD-B7D8A94F83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883" b="13098"/>
          <a:stretch/>
        </p:blipFill>
        <p:spPr bwMode="auto">
          <a:xfrm>
            <a:off x="285606" y="1193532"/>
            <a:ext cx="6470196" cy="45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4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74D60F-F533-5740-89AD-26CBAFD19D22}"/>
              </a:ext>
            </a:extLst>
          </p:cNvPr>
          <p:cNvPicPr>
            <a:picLocks noChangeAspect="1"/>
          </p:cNvPicPr>
          <p:nvPr/>
        </p:nvPicPr>
        <p:blipFill>
          <a:blip r:embed="rId3"/>
          <a:stretch>
            <a:fillRect/>
          </a:stretch>
        </p:blipFill>
        <p:spPr>
          <a:xfrm>
            <a:off x="96982" y="1182543"/>
            <a:ext cx="3485478" cy="5515933"/>
          </a:xfrm>
          <a:prstGeom prst="rect">
            <a:avLst/>
          </a:prstGeom>
        </p:spPr>
      </p:pic>
      <p:pic>
        <p:nvPicPr>
          <p:cNvPr id="22" name="Picture 21">
            <a:extLst>
              <a:ext uri="{FF2B5EF4-FFF2-40B4-BE49-F238E27FC236}">
                <a16:creationId xmlns:a16="http://schemas.microsoft.com/office/drawing/2014/main" id="{4818046F-13ED-B244-AEDE-25E1B4909872}"/>
              </a:ext>
            </a:extLst>
          </p:cNvPr>
          <p:cNvPicPr>
            <a:picLocks noChangeAspect="1"/>
          </p:cNvPicPr>
          <p:nvPr/>
        </p:nvPicPr>
        <p:blipFill rotWithShape="1">
          <a:blip r:embed="rId4"/>
          <a:srcRect l="49692" b="23440"/>
          <a:stretch/>
        </p:blipFill>
        <p:spPr>
          <a:xfrm>
            <a:off x="940308" y="3384486"/>
            <a:ext cx="1415310" cy="1472610"/>
          </a:xfrm>
          <a:prstGeom prst="rect">
            <a:avLst/>
          </a:prstGeom>
        </p:spPr>
      </p:pic>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5"/>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Object recognition</a:t>
            </a:r>
          </a:p>
        </p:txBody>
      </p:sp>
      <p:pic>
        <p:nvPicPr>
          <p:cNvPr id="3" name="Picture 2">
            <a:extLst>
              <a:ext uri="{FF2B5EF4-FFF2-40B4-BE49-F238E27FC236}">
                <a16:creationId xmlns:a16="http://schemas.microsoft.com/office/drawing/2014/main" id="{CD085595-D948-8248-A2DA-F375F5DA2265}"/>
              </a:ext>
            </a:extLst>
          </p:cNvPr>
          <p:cNvPicPr>
            <a:picLocks noChangeAspect="1"/>
          </p:cNvPicPr>
          <p:nvPr/>
        </p:nvPicPr>
        <p:blipFill rotWithShape="1">
          <a:blip r:embed="rId4"/>
          <a:srcRect r="49272"/>
          <a:stretch/>
        </p:blipFill>
        <p:spPr>
          <a:xfrm>
            <a:off x="940308" y="1556805"/>
            <a:ext cx="1427133" cy="1923478"/>
          </a:xfrm>
          <a:prstGeom prst="rect">
            <a:avLst/>
          </a:prstGeom>
        </p:spPr>
      </p:pic>
      <p:sp>
        <p:nvSpPr>
          <p:cNvPr id="9" name="Rectangle 8">
            <a:extLst>
              <a:ext uri="{FF2B5EF4-FFF2-40B4-BE49-F238E27FC236}">
                <a16:creationId xmlns:a16="http://schemas.microsoft.com/office/drawing/2014/main" id="{2830E5F9-3E99-844A-8F05-26C26EC0B147}"/>
              </a:ext>
            </a:extLst>
          </p:cNvPr>
          <p:cNvSpPr/>
          <p:nvPr/>
        </p:nvSpPr>
        <p:spPr>
          <a:xfrm>
            <a:off x="1323354" y="3009794"/>
            <a:ext cx="324609" cy="43998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58D2CB7-4DFF-8C4B-AA7C-AFC9AFF5414E}"/>
              </a:ext>
            </a:extLst>
          </p:cNvPr>
          <p:cNvSpPr txBox="1"/>
          <p:nvPr/>
        </p:nvSpPr>
        <p:spPr>
          <a:xfrm>
            <a:off x="4196839" y="1435497"/>
            <a:ext cx="4448397" cy="5262979"/>
          </a:xfrm>
          <a:prstGeom prst="rect">
            <a:avLst/>
          </a:prstGeom>
          <a:noFill/>
        </p:spPr>
        <p:txBody>
          <a:bodyPr wrap="square" rtlCol="0">
            <a:spAutoFit/>
          </a:bodyPr>
          <a:lstStyle/>
          <a:p>
            <a:r>
              <a:rPr lang="en-US" sz="2400" dirty="0"/>
              <a:t>View dating back to the 1960s: sparse coding of shapes and objects in </a:t>
            </a:r>
            <a:r>
              <a:rPr lang="en-US" sz="2400" dirty="0" err="1"/>
              <a:t>extrastriate</a:t>
            </a:r>
            <a:r>
              <a:rPr lang="en-US" sz="2400" dirty="0"/>
              <a:t> visual cortex</a:t>
            </a:r>
          </a:p>
          <a:p>
            <a:endParaRPr lang="en-US" sz="2400" dirty="0"/>
          </a:p>
          <a:p>
            <a:r>
              <a:rPr lang="en-US" sz="2400" dirty="0"/>
              <a:t>i.e. there are “grandmother cells” that code for a specific object identity </a:t>
            </a:r>
          </a:p>
          <a:p>
            <a:endParaRPr lang="en-US" sz="2400" dirty="0"/>
          </a:p>
          <a:p>
            <a:r>
              <a:rPr lang="en-US" sz="2400" dirty="0"/>
              <a:t>However, most cortical coding is distributed (see Bowers, 2009 for a useful discussion)</a:t>
            </a:r>
          </a:p>
          <a:p>
            <a:endParaRPr lang="en-US" sz="2400" dirty="0"/>
          </a:p>
          <a:p>
            <a:endParaRPr lang="en-US" sz="2400" dirty="0"/>
          </a:p>
        </p:txBody>
      </p:sp>
      <p:sp>
        <p:nvSpPr>
          <p:cNvPr id="27" name="TextBox 26">
            <a:extLst>
              <a:ext uri="{FF2B5EF4-FFF2-40B4-BE49-F238E27FC236}">
                <a16:creationId xmlns:a16="http://schemas.microsoft.com/office/drawing/2014/main" id="{5B3E69AE-C783-9B43-87CC-2C139A86BEEC}"/>
              </a:ext>
            </a:extLst>
          </p:cNvPr>
          <p:cNvSpPr txBox="1"/>
          <p:nvPr/>
        </p:nvSpPr>
        <p:spPr>
          <a:xfrm>
            <a:off x="6176393" y="6396335"/>
            <a:ext cx="2967607" cy="461665"/>
          </a:xfrm>
          <a:prstGeom prst="rect">
            <a:avLst/>
          </a:prstGeom>
          <a:noFill/>
        </p:spPr>
        <p:txBody>
          <a:bodyPr wrap="none" rtlCol="0">
            <a:spAutoFit/>
          </a:bodyPr>
          <a:lstStyle/>
          <a:p>
            <a:r>
              <a:rPr lang="en-US" sz="2400" dirty="0"/>
              <a:t>Young &amp; Yamane 1992</a:t>
            </a:r>
          </a:p>
        </p:txBody>
      </p:sp>
      <p:cxnSp>
        <p:nvCxnSpPr>
          <p:cNvPr id="28" name="Straight Arrow Connector 27">
            <a:extLst>
              <a:ext uri="{FF2B5EF4-FFF2-40B4-BE49-F238E27FC236}">
                <a16:creationId xmlns:a16="http://schemas.microsoft.com/office/drawing/2014/main" id="{BE035E8E-BA0E-4B41-847F-B70A120EAF05}"/>
              </a:ext>
            </a:extLst>
          </p:cNvPr>
          <p:cNvCxnSpPr>
            <a:cxnSpLocks/>
          </p:cNvCxnSpPr>
          <p:nvPr/>
        </p:nvCxnSpPr>
        <p:spPr>
          <a:xfrm flipV="1">
            <a:off x="2917164" y="2248705"/>
            <a:ext cx="323275" cy="269839"/>
          </a:xfrm>
          <a:prstGeom prst="straightConnector1">
            <a:avLst/>
          </a:prstGeom>
          <a:ln w="254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19378B9-54A7-6345-9BAF-C7D3676C576F}"/>
              </a:ext>
            </a:extLst>
          </p:cNvPr>
          <p:cNvSpPr txBox="1"/>
          <p:nvPr/>
        </p:nvSpPr>
        <p:spPr>
          <a:xfrm>
            <a:off x="2475561" y="2510133"/>
            <a:ext cx="661591" cy="369332"/>
          </a:xfrm>
          <a:prstGeom prst="rect">
            <a:avLst/>
          </a:prstGeom>
          <a:noFill/>
        </p:spPr>
        <p:txBody>
          <a:bodyPr wrap="none" rtlCol="0">
            <a:spAutoFit/>
          </a:bodyPr>
          <a:lstStyle/>
          <a:p>
            <a:r>
              <a:rPr lang="en-US" dirty="0">
                <a:solidFill>
                  <a:srgbClr val="FF0000"/>
                </a:solidFill>
              </a:rPr>
              <a:t>Mr. E</a:t>
            </a:r>
          </a:p>
        </p:txBody>
      </p:sp>
    </p:spTree>
    <p:extLst>
      <p:ext uri="{BB962C8B-B14F-4D97-AF65-F5344CB8AC3E}">
        <p14:creationId xmlns:p14="http://schemas.microsoft.com/office/powerpoint/2010/main" val="2654297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1052513"/>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p:cNvPicPr>
            <a:picLocks noChangeAspect="1"/>
          </p:cNvPicPr>
          <p:nvPr/>
        </p:nvPicPr>
        <p:blipFill>
          <a:blip r:embed="rId3"/>
          <a:stretch>
            <a:fillRect/>
          </a:stretch>
        </p:blipFill>
        <p:spPr>
          <a:xfrm>
            <a:off x="8091631" y="0"/>
            <a:ext cx="1052370" cy="1052370"/>
          </a:xfrm>
          <a:prstGeom prst="rect">
            <a:avLst/>
          </a:prstGeom>
        </p:spPr>
      </p:pic>
      <p:sp>
        <p:nvSpPr>
          <p:cNvPr id="6" name="Rectangle 3"/>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Parametric and nonparametric models</a:t>
            </a:r>
          </a:p>
        </p:txBody>
      </p:sp>
      <p:sp>
        <p:nvSpPr>
          <p:cNvPr id="8" name="TextBox 7">
            <a:extLst>
              <a:ext uri="{FF2B5EF4-FFF2-40B4-BE49-F238E27FC236}">
                <a16:creationId xmlns:a16="http://schemas.microsoft.com/office/drawing/2014/main" id="{1C0F83AD-CBF0-3643-87B5-66ACEC15204C}"/>
              </a:ext>
            </a:extLst>
          </p:cNvPr>
          <p:cNvSpPr txBox="1"/>
          <p:nvPr/>
        </p:nvSpPr>
        <p:spPr>
          <a:xfrm>
            <a:off x="5430981" y="1497630"/>
            <a:ext cx="3511720" cy="1477328"/>
          </a:xfrm>
          <a:prstGeom prst="rect">
            <a:avLst/>
          </a:prstGeom>
          <a:noFill/>
        </p:spPr>
        <p:txBody>
          <a:bodyPr wrap="square" rtlCol="0">
            <a:spAutoFit/>
          </a:bodyPr>
          <a:lstStyle/>
          <a:p>
            <a:r>
              <a:rPr lang="en-US" dirty="0">
                <a:solidFill>
                  <a:schemeClr val="bg1">
                    <a:lumMod val="50000"/>
                  </a:schemeClr>
                </a:solidFill>
              </a:rPr>
              <a:t>Nonparametric models are like lists or </a:t>
            </a:r>
            <a:r>
              <a:rPr lang="en-US" dirty="0"/>
              <a:t>lookup tables</a:t>
            </a:r>
            <a:r>
              <a:rPr lang="en-US" dirty="0">
                <a:solidFill>
                  <a:schemeClr val="bg1">
                    <a:lumMod val="50000"/>
                  </a:schemeClr>
                </a:solidFill>
              </a:rPr>
              <a:t>.</a:t>
            </a:r>
          </a:p>
          <a:p>
            <a:endParaRPr lang="en-US" dirty="0">
              <a:solidFill>
                <a:schemeClr val="bg1">
                  <a:lumMod val="50000"/>
                </a:schemeClr>
              </a:solidFill>
            </a:endParaRPr>
          </a:p>
          <a:p>
            <a:r>
              <a:rPr lang="en-US" dirty="0">
                <a:solidFill>
                  <a:schemeClr val="bg1">
                    <a:lumMod val="50000"/>
                  </a:schemeClr>
                </a:solidFill>
              </a:rPr>
              <a:t>The model size grows with the number of possible inputs</a:t>
            </a:r>
          </a:p>
        </p:txBody>
      </p:sp>
      <p:pic>
        <p:nvPicPr>
          <p:cNvPr id="17" name="Picture 16">
            <a:extLst>
              <a:ext uri="{FF2B5EF4-FFF2-40B4-BE49-F238E27FC236}">
                <a16:creationId xmlns:a16="http://schemas.microsoft.com/office/drawing/2014/main" id="{0825827C-6A28-724C-89FE-778659D66CC7}"/>
              </a:ext>
            </a:extLst>
          </p:cNvPr>
          <p:cNvPicPr>
            <a:picLocks noChangeAspect="1"/>
          </p:cNvPicPr>
          <p:nvPr/>
        </p:nvPicPr>
        <p:blipFill>
          <a:blip r:embed="rId4"/>
          <a:stretch>
            <a:fillRect/>
          </a:stretch>
        </p:blipFill>
        <p:spPr>
          <a:xfrm>
            <a:off x="290944" y="1299897"/>
            <a:ext cx="4727117" cy="1872795"/>
          </a:xfrm>
          <a:prstGeom prst="rect">
            <a:avLst/>
          </a:prstGeom>
        </p:spPr>
      </p:pic>
      <p:sp>
        <p:nvSpPr>
          <p:cNvPr id="37" name="TextBox 36">
            <a:extLst>
              <a:ext uri="{FF2B5EF4-FFF2-40B4-BE49-F238E27FC236}">
                <a16:creationId xmlns:a16="http://schemas.microsoft.com/office/drawing/2014/main" id="{726D3D1D-E421-A048-A0D2-3E5C7A83C284}"/>
              </a:ext>
            </a:extLst>
          </p:cNvPr>
          <p:cNvSpPr txBox="1"/>
          <p:nvPr/>
        </p:nvSpPr>
        <p:spPr>
          <a:xfrm>
            <a:off x="5430981" y="3614019"/>
            <a:ext cx="3511720" cy="1477328"/>
          </a:xfrm>
          <a:prstGeom prst="rect">
            <a:avLst/>
          </a:prstGeom>
          <a:noFill/>
        </p:spPr>
        <p:txBody>
          <a:bodyPr wrap="square" rtlCol="0">
            <a:spAutoFit/>
          </a:bodyPr>
          <a:lstStyle/>
          <a:p>
            <a:r>
              <a:rPr lang="en-US" dirty="0">
                <a:solidFill>
                  <a:schemeClr val="bg1">
                    <a:lumMod val="50000"/>
                  </a:schemeClr>
                </a:solidFill>
              </a:rPr>
              <a:t>Parametric models take an input of fixed size and transform it via a parameterized function</a:t>
            </a:r>
          </a:p>
          <a:p>
            <a:endParaRPr lang="en-US" dirty="0">
              <a:solidFill>
                <a:schemeClr val="bg1">
                  <a:lumMod val="50000"/>
                </a:schemeClr>
              </a:solidFill>
            </a:endParaRPr>
          </a:p>
          <a:p>
            <a:r>
              <a:rPr lang="en-US" dirty="0">
                <a:solidFill>
                  <a:schemeClr val="bg1">
                    <a:lumMod val="50000"/>
                  </a:schemeClr>
                </a:solidFill>
              </a:rPr>
              <a:t>Model size remains fixed</a:t>
            </a:r>
          </a:p>
        </p:txBody>
      </p:sp>
      <p:pic>
        <p:nvPicPr>
          <p:cNvPr id="33" name="Picture 32">
            <a:extLst>
              <a:ext uri="{FF2B5EF4-FFF2-40B4-BE49-F238E27FC236}">
                <a16:creationId xmlns:a16="http://schemas.microsoft.com/office/drawing/2014/main" id="{44100618-8297-234D-84C9-C392ED754713}"/>
              </a:ext>
            </a:extLst>
          </p:cNvPr>
          <p:cNvPicPr>
            <a:picLocks noChangeAspect="1"/>
          </p:cNvPicPr>
          <p:nvPr/>
        </p:nvPicPr>
        <p:blipFill>
          <a:blip r:embed="rId5"/>
          <a:stretch>
            <a:fillRect/>
          </a:stretch>
        </p:blipFill>
        <p:spPr>
          <a:xfrm>
            <a:off x="398656" y="3420075"/>
            <a:ext cx="4619405" cy="2025174"/>
          </a:xfrm>
          <a:prstGeom prst="rect">
            <a:avLst/>
          </a:prstGeom>
        </p:spPr>
      </p:pic>
      <p:sp>
        <p:nvSpPr>
          <p:cNvPr id="40" name="TextBox 39">
            <a:extLst>
              <a:ext uri="{FF2B5EF4-FFF2-40B4-BE49-F238E27FC236}">
                <a16:creationId xmlns:a16="http://schemas.microsoft.com/office/drawing/2014/main" id="{F9CFB259-0E14-5045-AAA9-BBE722021E45}"/>
              </a:ext>
            </a:extLst>
          </p:cNvPr>
          <p:cNvSpPr txBox="1"/>
          <p:nvPr/>
        </p:nvSpPr>
        <p:spPr>
          <a:xfrm>
            <a:off x="606339" y="5607256"/>
            <a:ext cx="8011477" cy="954107"/>
          </a:xfrm>
          <a:prstGeom prst="rect">
            <a:avLst/>
          </a:prstGeom>
          <a:noFill/>
        </p:spPr>
        <p:txBody>
          <a:bodyPr wrap="square" rtlCol="0">
            <a:spAutoFit/>
          </a:bodyPr>
          <a:lstStyle/>
          <a:p>
            <a:r>
              <a:rPr lang="en-US" sz="2800" dirty="0"/>
              <a:t>To deal with the infinite variety of the sensory world, we need a parametric model</a:t>
            </a:r>
          </a:p>
        </p:txBody>
      </p:sp>
    </p:spTree>
    <p:extLst>
      <p:ext uri="{BB962C8B-B14F-4D97-AF65-F5344CB8AC3E}">
        <p14:creationId xmlns:p14="http://schemas.microsoft.com/office/powerpoint/2010/main" val="2015915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34485</TotalTime>
  <Words>3372</Words>
  <Application>Microsoft Macintosh PowerPoint</Application>
  <PresentationFormat>On-screen Show (4:3)</PresentationFormat>
  <Paragraphs>382</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 Math</vt:lpstr>
      <vt:lpstr>Times</vt:lpstr>
      <vt:lpstr>Times New Roman</vt:lpstr>
      <vt:lpstr>Office Theme</vt:lpstr>
      <vt:lpstr>How to build a brain from scratch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build a brain from scratch </dc:title>
  <dc:creator>C Summerfield</dc:creator>
  <cp:lastModifiedBy>Christopher Summerfield</cp:lastModifiedBy>
  <cp:revision>512</cp:revision>
  <dcterms:created xsi:type="dcterms:W3CDTF">2017-10-29T09:01:12Z</dcterms:created>
  <dcterms:modified xsi:type="dcterms:W3CDTF">2026-01-26T08:06:43Z</dcterms:modified>
</cp:coreProperties>
</file>